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sldIdLst>
    <p:sldId id="256" r:id="rId2"/>
    <p:sldId id="257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258" r:id="rId14"/>
    <p:sldId id="361" r:id="rId15"/>
    <p:sldId id="259" r:id="rId16"/>
    <p:sldId id="261" r:id="rId17"/>
    <p:sldId id="329" r:id="rId18"/>
    <p:sldId id="262" r:id="rId19"/>
    <p:sldId id="342" r:id="rId20"/>
    <p:sldId id="343" r:id="rId21"/>
    <p:sldId id="344" r:id="rId22"/>
    <p:sldId id="260" r:id="rId23"/>
    <p:sldId id="327" r:id="rId24"/>
    <p:sldId id="301" r:id="rId25"/>
    <p:sldId id="328" r:id="rId26"/>
    <p:sldId id="303" r:id="rId27"/>
    <p:sldId id="302" r:id="rId28"/>
    <p:sldId id="306" r:id="rId29"/>
    <p:sldId id="322" r:id="rId30"/>
    <p:sldId id="304" r:id="rId31"/>
    <p:sldId id="305" r:id="rId32"/>
    <p:sldId id="263" r:id="rId33"/>
    <p:sldId id="330" r:id="rId34"/>
    <p:sldId id="331" r:id="rId35"/>
    <p:sldId id="264" r:id="rId36"/>
    <p:sldId id="332" r:id="rId37"/>
    <p:sldId id="265" r:id="rId38"/>
    <p:sldId id="333" r:id="rId39"/>
    <p:sldId id="334" r:id="rId40"/>
    <p:sldId id="335" r:id="rId41"/>
    <p:sldId id="336" r:id="rId42"/>
    <p:sldId id="337" r:id="rId43"/>
    <p:sldId id="297" r:id="rId44"/>
    <p:sldId id="338" r:id="rId45"/>
    <p:sldId id="339" r:id="rId46"/>
    <p:sldId id="340" r:id="rId47"/>
    <p:sldId id="341" r:id="rId48"/>
    <p:sldId id="277" r:id="rId49"/>
    <p:sldId id="287" r:id="rId50"/>
    <p:sldId id="288" r:id="rId51"/>
    <p:sldId id="289" r:id="rId52"/>
    <p:sldId id="290" r:id="rId53"/>
    <p:sldId id="291" r:id="rId54"/>
    <p:sldId id="292" r:id="rId55"/>
    <p:sldId id="296" r:id="rId56"/>
    <p:sldId id="298" r:id="rId57"/>
    <p:sldId id="299" r:id="rId58"/>
    <p:sldId id="300" r:id="rId59"/>
    <p:sldId id="267" r:id="rId60"/>
    <p:sldId id="269" r:id="rId61"/>
    <p:sldId id="270" r:id="rId62"/>
    <p:sldId id="271" r:id="rId63"/>
    <p:sldId id="345" r:id="rId64"/>
    <p:sldId id="272" r:id="rId65"/>
    <p:sldId id="273" r:id="rId66"/>
    <p:sldId id="274" r:id="rId67"/>
    <p:sldId id="275" r:id="rId68"/>
    <p:sldId id="276" r:id="rId69"/>
    <p:sldId id="278" r:id="rId70"/>
    <p:sldId id="279" r:id="rId71"/>
    <p:sldId id="280" r:id="rId72"/>
    <p:sldId id="281" r:id="rId73"/>
    <p:sldId id="282" r:id="rId74"/>
    <p:sldId id="283" r:id="rId75"/>
    <p:sldId id="294" r:id="rId76"/>
    <p:sldId id="346" r:id="rId77"/>
    <p:sldId id="295" r:id="rId78"/>
    <p:sldId id="293" r:id="rId79"/>
    <p:sldId id="284" r:id="rId80"/>
    <p:sldId id="285" r:id="rId81"/>
    <p:sldId id="286" r:id="rId82"/>
    <p:sldId id="307" r:id="rId83"/>
    <p:sldId id="347" r:id="rId84"/>
    <p:sldId id="348" r:id="rId85"/>
    <p:sldId id="309" r:id="rId86"/>
    <p:sldId id="311" r:id="rId87"/>
    <p:sldId id="308" r:id="rId88"/>
    <p:sldId id="312" r:id="rId89"/>
    <p:sldId id="349" r:id="rId90"/>
    <p:sldId id="350" r:id="rId91"/>
    <p:sldId id="313" r:id="rId92"/>
    <p:sldId id="317" r:id="rId93"/>
    <p:sldId id="318" r:id="rId94"/>
    <p:sldId id="319" r:id="rId95"/>
    <p:sldId id="362" r:id="rId96"/>
    <p:sldId id="363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2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6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54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E729B90-5668-4DC6-A6EB-518DDF47F7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428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9966266-D61C-4262-B544-D773537D5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72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>
              <a:defRPr>
                <a:solidFill>
                  <a:srgbClr val="7030A0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1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8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1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FD75EA3-39E6-4B82-85D0-BB554C96863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04B0206-B3C5-48C1-B0E9-9CCD9EFC6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ldenhillsrcd.org/hungry-canyons-alliance.html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www.usgs.gov/news/lessons-learned-legend-luna-leopolds-view-river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eps.berkeley.edu/people/lunaleopold/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aterdata.usgs.gov/ia/nwis/rt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aterdata.usgs.gov/ia/nwis/uv?site_no=0546400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sustainabletechnologies.ca/wiki/Urbanization" TargetMode="External"/><Relationship Id="rId4" Type="http://schemas.openxmlformats.org/officeDocument/2006/relationships/image" Target="../media/image9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iowadnr.gov/Environmental-Protection/Water-Quality/River-Restoration/River-Restoration-Toolbox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973" y="685731"/>
            <a:ext cx="11690555" cy="2926080"/>
          </a:xfrm>
        </p:spPr>
        <p:txBody>
          <a:bodyPr>
            <a:normAutofit/>
          </a:bodyPr>
          <a:lstStyle/>
          <a:p>
            <a:r>
              <a:rPr lang="en-US" sz="8800" i="1" dirty="0" smtClean="0">
                <a:solidFill>
                  <a:srgbClr val="FFFF00"/>
                </a:solidFill>
              </a:rPr>
              <a:t>Iowa The Rivers</a:t>
            </a:r>
            <a:br>
              <a:rPr lang="en-US" sz="8800" i="1" dirty="0" smtClean="0">
                <a:solidFill>
                  <a:srgbClr val="FFFF00"/>
                </a:solidFill>
              </a:rPr>
            </a:br>
            <a:r>
              <a:rPr lang="en-US" sz="8800" i="1" dirty="0" smtClean="0">
                <a:solidFill>
                  <a:srgbClr val="FFFF00"/>
                </a:solidFill>
              </a:rPr>
              <a:t> of Her Valleys 4.0 </a:t>
            </a:r>
            <a:endParaRPr lang="en-US" sz="8800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973" y="3879467"/>
            <a:ext cx="11690555" cy="1388165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Processes, Products, Characterization, Mitigation </a:t>
            </a:r>
          </a:p>
          <a:p>
            <a:endParaRPr lang="en-US" sz="3200" dirty="0"/>
          </a:p>
          <a:p>
            <a:r>
              <a:rPr lang="en-US" sz="3200" dirty="0" smtClean="0"/>
              <a:t>University of Northern Iowa </a:t>
            </a:r>
          </a:p>
          <a:p>
            <a:r>
              <a:rPr lang="en-US" sz="3200" dirty="0" smtClean="0"/>
              <a:t>Iowa Department of Natural Resources REAP CEP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47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43" y="253748"/>
            <a:ext cx="7110054" cy="640987"/>
          </a:xfrm>
        </p:spPr>
        <p:txBody>
          <a:bodyPr>
            <a:noAutofit/>
          </a:bodyPr>
          <a:lstStyle/>
          <a:p>
            <a:r>
              <a:rPr lang="en-US" sz="4000" dirty="0"/>
              <a:t>Developments in North America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21" y="1135716"/>
            <a:ext cx="8594725" cy="5827588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en-US" sz="2800" dirty="0" smtClean="0"/>
              <a:t>1879 – establishment of USGS; surveys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sz="2800" dirty="0" smtClean="0"/>
              <a:t>of the Western U.S. 						</a:t>
            </a:r>
          </a:p>
          <a:p>
            <a:r>
              <a:rPr lang="en-US" sz="2800" dirty="0" smtClean="0"/>
              <a:t>John Wesley Powell (1834 – 1902)</a:t>
            </a:r>
          </a:p>
          <a:p>
            <a:pPr>
              <a:buFont typeface="Wingdings" charset="0"/>
              <a:buChar char="è"/>
            </a:pPr>
            <a:r>
              <a:rPr lang="en-US" sz="2800" dirty="0" smtClean="0">
                <a:sym typeface="Wingdings"/>
              </a:rPr>
              <a:t>One of the early USGS Directors </a:t>
            </a:r>
          </a:p>
          <a:p>
            <a:pPr>
              <a:buFont typeface="Wingdings" charset="0"/>
              <a:buChar char="è"/>
            </a:pPr>
            <a:r>
              <a:rPr lang="en-US" sz="2800" dirty="0" smtClean="0">
                <a:sym typeface="Wingdings"/>
              </a:rPr>
              <a:t>Organized the Western U.S. surveys</a:t>
            </a:r>
            <a:endParaRPr lang="en-US" sz="2800" dirty="0">
              <a:sym typeface="Wingdings"/>
            </a:endParaRPr>
          </a:p>
          <a:p>
            <a:pPr>
              <a:buFont typeface="Wingdings" charset="0"/>
              <a:buChar char="è"/>
            </a:pPr>
            <a:r>
              <a:rPr lang="en-US" sz="2800" dirty="0" smtClean="0">
                <a:sym typeface="Wingdings"/>
              </a:rPr>
              <a:t>First conquered the rapids of the Colorado River </a:t>
            </a:r>
          </a:p>
          <a:p>
            <a:pPr>
              <a:buFont typeface="Wingdings" charset="0"/>
              <a:buChar char="è"/>
            </a:pPr>
            <a:r>
              <a:rPr lang="en-US" sz="2800" dirty="0" smtClean="0">
                <a:sym typeface="Wingdings"/>
              </a:rPr>
              <a:t>Laid the foundation for the 		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American school of geomorphology</a:t>
            </a:r>
          </a:p>
          <a:p>
            <a:pPr>
              <a:lnSpc>
                <a:spcPct val="70000"/>
              </a:lnSpc>
              <a:buFont typeface="Wingdings" charset="0"/>
              <a:buChar char="è"/>
            </a:pPr>
            <a:r>
              <a:rPr lang="en-US" sz="2800" dirty="0" smtClean="0">
                <a:sym typeface="Wingdings"/>
              </a:rPr>
              <a:t>Developed the concept of </a:t>
            </a:r>
          </a:p>
          <a:p>
            <a:pPr marL="45720" indent="0">
              <a:lnSpc>
                <a:spcPct val="70000"/>
              </a:lnSpc>
              <a:buNone/>
            </a:pPr>
            <a:r>
              <a:rPr lang="en-US" sz="2800" dirty="0" smtClean="0">
                <a:sym typeface="Wingdings"/>
              </a:rPr>
              <a:t>base level </a:t>
            </a:r>
            <a:endParaRPr lang="en-US" sz="2800" dirty="0"/>
          </a:p>
        </p:txBody>
      </p:sp>
      <p:pic>
        <p:nvPicPr>
          <p:cNvPr id="4" name="Picture 3" descr="John-Wesley-Powe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79" y="253748"/>
            <a:ext cx="4152353" cy="3236704"/>
          </a:xfrm>
          <a:prstGeom prst="rect">
            <a:avLst/>
          </a:prstGeom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79" y="3962960"/>
            <a:ext cx="4152353" cy="270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70" y="1776703"/>
            <a:ext cx="167081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71" y="398651"/>
            <a:ext cx="11825748" cy="1356360"/>
          </a:xfrm>
        </p:spPr>
        <p:txBody>
          <a:bodyPr>
            <a:normAutofit fontScale="90000"/>
          </a:bodyPr>
          <a:lstStyle/>
          <a:p>
            <a:r>
              <a:rPr lang="en-US" dirty="0"/>
              <a:t>G. K. Gilbert (1843 – 1918) often called the father of modern American geomorphology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09" y="1307197"/>
            <a:ext cx="7359851" cy="52214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 smtClean="0">
                <a:sym typeface="Wingdings"/>
              </a:rPr>
              <a:t>Senior Geologist with USGS 1879-1918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>
                <a:sym typeface="Wingdings"/>
              </a:rPr>
              <a:t>M</a:t>
            </a:r>
            <a:r>
              <a:rPr lang="en-US" sz="3200" dirty="0" smtClean="0">
                <a:sym typeface="Wingdings"/>
              </a:rPr>
              <a:t>apped </a:t>
            </a:r>
            <a:r>
              <a:rPr lang="en-US" sz="3200" dirty="0" smtClean="0">
                <a:sym typeface="Wingdings"/>
              </a:rPr>
              <a:t>and interpreted the history of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3200" dirty="0" smtClean="0">
                <a:sym typeface="Wingdings"/>
              </a:rPr>
              <a:t>Pleistocene Lake Bonneville</a:t>
            </a:r>
          </a:p>
          <a:p>
            <a:pPr marL="0" indent="0">
              <a:buNone/>
            </a:pP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>
                <a:sym typeface="Wingdings"/>
              </a:rPr>
              <a:t>I</a:t>
            </a:r>
            <a:r>
              <a:rPr lang="en-US" sz="3200" dirty="0" smtClean="0">
                <a:sym typeface="Wingdings"/>
              </a:rPr>
              <a:t>nterpreted </a:t>
            </a:r>
            <a:r>
              <a:rPr lang="en-US" sz="3200" dirty="0" smtClean="0">
                <a:sym typeface="Wingdings"/>
              </a:rPr>
              <a:t>fault-block origin of </a:t>
            </a:r>
          </a:p>
          <a:p>
            <a:pPr marL="0" indent="0">
              <a:buNone/>
            </a:pPr>
            <a:r>
              <a:rPr lang="en-US" sz="3200" dirty="0">
                <a:sym typeface="Wingdings"/>
              </a:rPr>
              <a:t>t</a:t>
            </a:r>
            <a:r>
              <a:rPr lang="en-US" sz="3200" dirty="0" smtClean="0">
                <a:sym typeface="Wingdings"/>
              </a:rPr>
              <a:t>he Basin &amp; Range province		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>
                <a:sym typeface="Wingdings"/>
              </a:rPr>
              <a:t>W</a:t>
            </a:r>
            <a:r>
              <a:rPr lang="en-US" sz="3200" dirty="0" smtClean="0">
                <a:sym typeface="Wingdings"/>
              </a:rPr>
              <a:t>rote </a:t>
            </a:r>
            <a:r>
              <a:rPr lang="en-US" sz="3200" dirty="0" smtClean="0">
                <a:sym typeface="Wingdings"/>
              </a:rPr>
              <a:t>report on geology of the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3200" dirty="0" smtClean="0">
                <a:sym typeface="Wingdings"/>
              </a:rPr>
              <a:t>Henry </a:t>
            </a:r>
            <a:r>
              <a:rPr lang="en-US" sz="3200" dirty="0" err="1" smtClean="0">
                <a:sym typeface="Wingdings"/>
              </a:rPr>
              <a:t>Mtns</a:t>
            </a:r>
            <a:r>
              <a:rPr lang="en-US" sz="3200" dirty="0" smtClean="0">
                <a:sym typeface="Wingdings"/>
              </a:rPr>
              <a:t>. of Utah (laccolith)</a:t>
            </a:r>
          </a:p>
          <a:p>
            <a:pPr marL="0" indent="0">
              <a:buNone/>
            </a:pP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 smtClean="0">
                <a:sym typeface="Wingdings"/>
              </a:rPr>
              <a:t>conducted flume experiments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bonn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63" y="3165988"/>
            <a:ext cx="2677204" cy="3362632"/>
          </a:xfrm>
          <a:prstGeom prst="rect">
            <a:avLst/>
          </a:prstGeom>
        </p:spPr>
      </p:pic>
      <p:pic>
        <p:nvPicPr>
          <p:cNvPr id="9" name="Picture 8" descr="11492-004-F8E5BEB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55" y="807281"/>
            <a:ext cx="2917843" cy="3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39" y="1240740"/>
            <a:ext cx="8017222" cy="53419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D</a:t>
            </a:r>
            <a:r>
              <a:rPr lang="en-US" sz="2800" dirty="0" smtClean="0">
                <a:sym typeface="Wingdings"/>
              </a:rPr>
              <a:t>eveloped </a:t>
            </a:r>
            <a:r>
              <a:rPr lang="en-US" sz="2800" dirty="0" smtClean="0">
                <a:sym typeface="Wingdings"/>
              </a:rPr>
              <a:t>the concept of the </a:t>
            </a:r>
            <a:r>
              <a:rPr lang="en-US" sz="2800" dirty="0" smtClean="0">
                <a:sym typeface="Wingdings"/>
              </a:rPr>
              <a:t>Geomorphic </a:t>
            </a:r>
            <a:r>
              <a:rPr lang="en-US" sz="2800" dirty="0" smtClean="0">
                <a:sym typeface="Wingdings"/>
              </a:rPr>
              <a:t>Cycle (Cycle of Erosion</a:t>
            </a:r>
            <a:r>
              <a:rPr lang="en-US" sz="2800" dirty="0" smtClean="0">
                <a:sym typeface="Wingdings"/>
              </a:rPr>
              <a:t>)</a:t>
            </a:r>
            <a:endParaRPr lang="en-US" sz="2800" dirty="0" smtClean="0">
              <a:sym typeface="Wingdings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>
                <a:sym typeface="Wingdings"/>
              </a:rPr>
              <a:t>This idea holds that in the evolution of </a:t>
            </a:r>
            <a:r>
              <a:rPr lang="en-US" sz="2800" dirty="0" smtClean="0">
                <a:sym typeface="Wingdings"/>
              </a:rPr>
              <a:t> Landscapes </a:t>
            </a:r>
            <a:r>
              <a:rPr lang="en-US" sz="2800" dirty="0" smtClean="0">
                <a:sym typeface="Wingdings"/>
              </a:rPr>
              <a:t>there is a systematic sequence of </a:t>
            </a:r>
            <a:r>
              <a:rPr lang="en-US" sz="2800" dirty="0" smtClean="0">
                <a:sym typeface="Wingdings"/>
              </a:rPr>
              <a:t>landforms that </a:t>
            </a:r>
            <a:r>
              <a:rPr lang="en-US" sz="2800" dirty="0" smtClean="0">
                <a:sym typeface="Wingdings"/>
              </a:rPr>
              <a:t>makes possible the recognition of stages </a:t>
            </a:r>
            <a:r>
              <a:rPr lang="en-US" sz="2800" dirty="0" smtClean="0">
                <a:sym typeface="Wingdings"/>
              </a:rPr>
              <a:t>of development</a:t>
            </a:r>
            <a:endParaRPr lang="en-US" sz="2800" dirty="0"/>
          </a:p>
        </p:txBody>
      </p:sp>
      <p:pic>
        <p:nvPicPr>
          <p:cNvPr id="4" name="Picture 3" descr="DownloadedFi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15" y="1358728"/>
            <a:ext cx="3401486" cy="45031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1538" y="159684"/>
            <a:ext cx="9875520" cy="1356360"/>
          </a:xfrm>
        </p:spPr>
        <p:txBody>
          <a:bodyPr/>
          <a:lstStyle/>
          <a:p>
            <a:r>
              <a:rPr lang="en-US" dirty="0"/>
              <a:t>William Morris Davis (1850 – 1934)</a:t>
            </a:r>
          </a:p>
        </p:txBody>
      </p:sp>
    </p:spTree>
    <p:extLst>
      <p:ext uri="{BB962C8B-B14F-4D97-AF65-F5344CB8AC3E}">
        <p14:creationId xmlns:p14="http://schemas.microsoft.com/office/powerpoint/2010/main" val="29709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38054"/>
            <a:ext cx="8689976" cy="250921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Fluvial Geomorphology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648" y="4120661"/>
            <a:ext cx="8689976" cy="18190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Drainage Basins</a:t>
            </a:r>
          </a:p>
          <a:p>
            <a:r>
              <a:rPr lang="en-US" sz="2800" dirty="0" smtClean="0"/>
              <a:t>Geomorphic Hydrology</a:t>
            </a:r>
          </a:p>
          <a:p>
            <a:r>
              <a:rPr lang="en-US" sz="2800" dirty="0" smtClean="0"/>
              <a:t>Channel development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02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9" y="267929"/>
            <a:ext cx="3547383" cy="501042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2" y="267928"/>
            <a:ext cx="4060723" cy="49950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09" y="267928"/>
            <a:ext cx="3305031" cy="50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38" y="267674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Fluvial Geomorphology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5806" y="1991670"/>
            <a:ext cx="11710220" cy="2776975"/>
          </a:xfrm>
        </p:spPr>
        <p:txBody>
          <a:bodyPr>
            <a:noAutofit/>
          </a:bodyPr>
          <a:lstStyle/>
          <a:p>
            <a:r>
              <a:rPr lang="en-US" sz="4000" dirty="0" smtClean="0"/>
              <a:t>Critically important to understanding</a:t>
            </a:r>
          </a:p>
          <a:p>
            <a:pPr lvl="2"/>
            <a:r>
              <a:rPr lang="en-US" sz="3600" dirty="0" smtClean="0"/>
              <a:t> Landscape evolution </a:t>
            </a:r>
          </a:p>
          <a:p>
            <a:pPr lvl="2"/>
            <a:r>
              <a:rPr lang="en-US" sz="3600" dirty="0" smtClean="0"/>
              <a:t> Human </a:t>
            </a:r>
            <a:r>
              <a:rPr lang="en-US" sz="3600" dirty="0"/>
              <a:t>landscape connectivity </a:t>
            </a:r>
            <a:endParaRPr lang="en-US" sz="3600" dirty="0" smtClean="0"/>
          </a:p>
          <a:p>
            <a:pPr marL="548640" lvl="2" indent="0">
              <a:buNone/>
            </a:pPr>
            <a:endParaRPr lang="en-US" sz="3600" dirty="0" smtClean="0"/>
          </a:p>
          <a:p>
            <a:r>
              <a:rPr lang="en-US" sz="3600" dirty="0" smtClean="0"/>
              <a:t>Regional (tectonic and climatic)  vs.                                                                           Local controls  (discharge, Vegetation, sediment type/load)</a:t>
            </a:r>
          </a:p>
        </p:txBody>
      </p:sp>
    </p:spTree>
    <p:extLst>
      <p:ext uri="{BB962C8B-B14F-4D97-AF65-F5344CB8AC3E}">
        <p14:creationId xmlns:p14="http://schemas.microsoft.com/office/powerpoint/2010/main" val="38702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0"/>
            <a:ext cx="8589106" cy="159617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Anthropogenic vs. Natural change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8" name="Picture 4" descr="Image result for dam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263"/>
            <a:ext cx="7070317" cy="53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2016 cedar falls f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465" y="1555263"/>
            <a:ext cx="5519535" cy="310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14" y="292510"/>
            <a:ext cx="10396882" cy="1158140"/>
          </a:xfrm>
        </p:spPr>
        <p:txBody>
          <a:bodyPr/>
          <a:lstStyle/>
          <a:p>
            <a:r>
              <a:rPr lang="en-US" dirty="0" smtClean="0"/>
              <a:t>Rural to Urban connections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1" y="857251"/>
            <a:ext cx="6858000" cy="514349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23"/>
            <a:ext cx="7048502" cy="5286377"/>
          </a:xfrm>
        </p:spPr>
      </p:pic>
    </p:spTree>
    <p:extLst>
      <p:ext uri="{BB962C8B-B14F-4D97-AF65-F5344CB8AC3E}">
        <p14:creationId xmlns:p14="http://schemas.microsoft.com/office/powerpoint/2010/main" val="18348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942" y="157410"/>
            <a:ext cx="3228884" cy="10461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Floods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 descr="Image result for 2016 cedar falls flood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5" y="243593"/>
            <a:ext cx="7797246" cy="42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teractive flood maps for Waterloo and Cedar Falls are available on the Iowa Flood Information System. Similar maps are also available for 12 other Iowa communities.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135" y="3418054"/>
            <a:ext cx="5086350" cy="31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04" y="5721"/>
            <a:ext cx="9875520" cy="1356360"/>
          </a:xfrm>
        </p:spPr>
        <p:txBody>
          <a:bodyPr/>
          <a:lstStyle/>
          <a:p>
            <a:r>
              <a:rPr lang="en-US" dirty="0" smtClean="0"/>
              <a:t>Holocene Vs. ‘Anthropocene’ Epochs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45" y="938569"/>
            <a:ext cx="8815574" cy="5683612"/>
          </a:xfrm>
        </p:spPr>
      </p:pic>
    </p:spTree>
    <p:extLst>
      <p:ext uri="{BB962C8B-B14F-4D97-AF65-F5344CB8AC3E}">
        <p14:creationId xmlns:p14="http://schemas.microsoft.com/office/powerpoint/2010/main" val="23719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5" y="245807"/>
            <a:ext cx="9875520" cy="13563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Geomorphology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18524" r="11927" b="15256"/>
          <a:stretch/>
        </p:blipFill>
        <p:spPr>
          <a:xfrm>
            <a:off x="4501800" y="324464"/>
            <a:ext cx="7444393" cy="49751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1" y="3757121"/>
            <a:ext cx="2188907" cy="2799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036" y="2035242"/>
            <a:ext cx="2835344" cy="21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67"/>
          <a:stretch/>
        </p:blipFill>
        <p:spPr>
          <a:xfrm>
            <a:off x="6566211" y="1287780"/>
            <a:ext cx="5508702" cy="6836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1"/>
          <a:stretch/>
        </p:blipFill>
        <p:spPr>
          <a:xfrm>
            <a:off x="6584795" y="2048154"/>
            <a:ext cx="5490118" cy="47112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67"/>
          <a:stretch/>
        </p:blipFill>
        <p:spPr>
          <a:xfrm>
            <a:off x="19700" y="21284"/>
            <a:ext cx="5508702" cy="68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9" y="609600"/>
            <a:ext cx="6585813" cy="55223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07" y="1046275"/>
            <a:ext cx="5009844" cy="4955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5302" y="6253293"/>
            <a:ext cx="260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Rockstrom</a:t>
            </a:r>
            <a:r>
              <a:rPr lang="en-US" dirty="0" smtClean="0"/>
              <a:t>, 2009, Nature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149" y="240268"/>
            <a:ext cx="251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Ruddiman</a:t>
            </a:r>
            <a:r>
              <a:rPr lang="en-US" dirty="0" smtClean="0"/>
              <a:t>, 2008, QSR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8097" y="275303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en-US" sz="4800" dirty="0" smtClean="0">
                <a:solidFill>
                  <a:schemeClr val="tx1"/>
                </a:solidFill>
              </a:rPr>
              <a:t>Global Sedimentary Transport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0127" y="1493125"/>
            <a:ext cx="9613490" cy="3311189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Rivers 85 to 90%</a:t>
            </a:r>
          </a:p>
          <a:p>
            <a:r>
              <a:rPr lang="en-US" altLang="en-US" sz="4000" dirty="0"/>
              <a:t>Glaciers 7%</a:t>
            </a:r>
          </a:p>
          <a:p>
            <a:r>
              <a:rPr lang="en-US" altLang="en-US" sz="4000" dirty="0"/>
              <a:t>Groundwater and Waves 1 to 2 %</a:t>
            </a:r>
          </a:p>
          <a:p>
            <a:r>
              <a:rPr lang="en-US" altLang="en-US" sz="4000" dirty="0"/>
              <a:t>Wind and Volcano less than 1%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8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6338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21161" y="-49143"/>
            <a:ext cx="2310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NOAA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692"/>
            <a:ext cx="12192297" cy="6788445"/>
          </a:xfrm>
        </p:spPr>
      </p:pic>
    </p:spTree>
    <p:extLst>
      <p:ext uri="{BB962C8B-B14F-4D97-AF65-F5344CB8AC3E}">
        <p14:creationId xmlns:p14="http://schemas.microsoft.com/office/powerpoint/2010/main" val="41160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10313" r="12696" b="3548"/>
          <a:stretch/>
        </p:blipFill>
        <p:spPr>
          <a:xfrm>
            <a:off x="0" y="0"/>
            <a:ext cx="7264222" cy="68580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6916" r="8251" b="14052"/>
          <a:stretch/>
        </p:blipFill>
        <p:spPr>
          <a:xfrm>
            <a:off x="1828801" y="-1"/>
            <a:ext cx="10363200" cy="68689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t="16666" r="8713" b="13768"/>
          <a:stretch/>
        </p:blipFill>
        <p:spPr>
          <a:xfrm>
            <a:off x="1828801" y="-28815"/>
            <a:ext cx="10287000" cy="69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1171" y="243348"/>
            <a:ext cx="4345861" cy="11581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Drainage patterns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9998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619998" y="1401488"/>
            <a:ext cx="4277034" cy="331118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 smtClean="0"/>
              <a:t>Common in Iowa </a:t>
            </a:r>
          </a:p>
          <a:p>
            <a:pPr marL="45720" indent="0">
              <a:buNone/>
            </a:pPr>
            <a:r>
              <a:rPr lang="en-US" sz="3200" dirty="0" smtClean="0"/>
              <a:t>Dendritic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26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868728" y="2214694"/>
            <a:ext cx="5106026" cy="342410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8" b="20547"/>
          <a:stretch/>
        </p:blipFill>
        <p:spPr>
          <a:xfrm>
            <a:off x="0" y="75786"/>
            <a:ext cx="12164603" cy="3206808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-11049" r="116" b="45949"/>
          <a:stretch/>
        </p:blipFill>
        <p:spPr>
          <a:xfrm>
            <a:off x="0" y="-1320914"/>
            <a:ext cx="12164603" cy="80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7380" y="0"/>
            <a:ext cx="5004619" cy="115814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Grade and Base level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1" b="20704"/>
          <a:stretch/>
        </p:blipFill>
        <p:spPr>
          <a:xfrm>
            <a:off x="0" y="0"/>
            <a:ext cx="7233100" cy="6858000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b="82542"/>
          <a:stretch/>
        </p:blipFill>
        <p:spPr>
          <a:xfrm>
            <a:off x="7233098" y="3033251"/>
            <a:ext cx="5008343" cy="1479755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4" b="-1143"/>
          <a:stretch/>
        </p:blipFill>
        <p:spPr>
          <a:xfrm>
            <a:off x="7233098" y="5235212"/>
            <a:ext cx="4958901" cy="17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8356" y="321366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en-US" sz="4000"/>
              <a:t>The concept of </a:t>
            </a:r>
            <a:r>
              <a:rPr lang="en-US" altLang="en-US" sz="4000" u="sng"/>
              <a:t>Grade</a:t>
            </a:r>
            <a:r>
              <a:rPr lang="en-US" altLang="en-US" sz="4000"/>
              <a:t> in fluvial systems.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27382" y="1749287"/>
            <a:ext cx="9872871" cy="40386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Grade</a:t>
            </a:r>
          </a:p>
          <a:p>
            <a:pPr lvl="1"/>
            <a:r>
              <a:rPr lang="en-US" altLang="en-US" sz="3200" dirty="0">
                <a:solidFill>
                  <a:schemeClr val="tx1"/>
                </a:solidFill>
              </a:rPr>
              <a:t>A tendency for fluvial channels to exhibit long-term self regulation.</a:t>
            </a:r>
          </a:p>
          <a:p>
            <a:pPr lvl="1"/>
            <a:r>
              <a:rPr lang="en-US" altLang="en-US" sz="3200" dirty="0">
                <a:solidFill>
                  <a:schemeClr val="tx1"/>
                </a:solidFill>
              </a:rPr>
              <a:t>A sort of equilibrium in which an open system through which mater and energy flow ( a river) achieves relative stability.</a:t>
            </a:r>
          </a:p>
        </p:txBody>
      </p:sp>
    </p:spTree>
    <p:extLst>
      <p:ext uri="{BB962C8B-B14F-4D97-AF65-F5344CB8AC3E}">
        <p14:creationId xmlns:p14="http://schemas.microsoft.com/office/powerpoint/2010/main" val="8704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29" y="275303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 smtClean="0"/>
              <a:t>GEOMORPHOLOGY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46587" y="1811594"/>
            <a:ext cx="9872871" cy="40386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Simply defined  </a:t>
            </a:r>
            <a:r>
              <a:rPr lang="en-US" sz="36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>
                <a:solidFill>
                  <a:schemeClr val="tx1"/>
                </a:solidFill>
              </a:rPr>
              <a:t>  the study of landforms </a:t>
            </a:r>
          </a:p>
          <a:p>
            <a:pPr marL="45720" indent="0" algn="l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More complete definition </a:t>
            </a:r>
            <a:r>
              <a:rPr lang="en-US" sz="36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3600" dirty="0">
                <a:solidFill>
                  <a:schemeClr val="tx1"/>
                </a:solidFill>
                <a:sym typeface="Wingdings"/>
              </a:rPr>
              <a:t> the study of landforms and landscapes, the processes that produce them, and how they evolve (change) through time 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20"/>
          <a:stretch/>
        </p:blipFill>
        <p:spPr>
          <a:xfrm>
            <a:off x="-1" y="0"/>
            <a:ext cx="7480323" cy="6858000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7"/>
          <a:stretch/>
        </p:blipFill>
        <p:spPr>
          <a:xfrm>
            <a:off x="7527665" y="0"/>
            <a:ext cx="4664335" cy="2446215"/>
          </a:xfrm>
        </p:spPr>
      </p:pic>
    </p:spTree>
    <p:extLst>
      <p:ext uri="{BB962C8B-B14F-4D97-AF65-F5344CB8AC3E}">
        <p14:creationId xmlns:p14="http://schemas.microsoft.com/office/powerpoint/2010/main" val="8570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693"/>
          </a:xfrm>
        </p:spPr>
      </p:pic>
    </p:spTree>
    <p:extLst>
      <p:ext uri="{BB962C8B-B14F-4D97-AF65-F5344CB8AC3E}">
        <p14:creationId xmlns:p14="http://schemas.microsoft.com/office/powerpoint/2010/main" val="10496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1913"/>
            <a:ext cx="9875520" cy="1356360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River </a:t>
            </a:r>
            <a:r>
              <a:rPr lang="en-US" altLang="en-US" sz="4000" dirty="0">
                <a:solidFill>
                  <a:schemeClr val="tx1"/>
                </a:solidFill>
              </a:rPr>
              <a:t>Variables </a:t>
            </a:r>
            <a:r>
              <a:rPr lang="en-US" altLang="en-US" sz="4000" dirty="0" smtClean="0">
                <a:solidFill>
                  <a:schemeClr val="tx1"/>
                </a:solidFill>
              </a:rPr>
              <a:t>– Complex/Dynamic Systems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98174" y="1699590"/>
            <a:ext cx="5367130" cy="402336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dirty="0" smtClean="0"/>
              <a:t>1. Stream </a:t>
            </a:r>
            <a:r>
              <a:rPr lang="en-US" altLang="en-US" sz="3600" dirty="0"/>
              <a:t>velocity  (m/s) or (</a:t>
            </a:r>
            <a:r>
              <a:rPr lang="en-US" altLang="en-US" sz="3600" dirty="0" err="1"/>
              <a:t>ft</a:t>
            </a:r>
            <a:r>
              <a:rPr lang="en-US" altLang="en-US" sz="3600" dirty="0"/>
              <a:t>/s)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3600" dirty="0" smtClean="0"/>
              <a:t>2. Discharge </a:t>
            </a:r>
            <a:r>
              <a:rPr lang="en-US" altLang="en-US" sz="3600" dirty="0"/>
              <a:t>(m</a:t>
            </a:r>
            <a:r>
              <a:rPr lang="en-US" altLang="en-US" sz="3600" baseline="30000" dirty="0"/>
              <a:t>3</a:t>
            </a:r>
            <a:r>
              <a:rPr lang="en-US" altLang="en-US" sz="3600" dirty="0"/>
              <a:t>/s) or (ft</a:t>
            </a:r>
            <a:r>
              <a:rPr lang="en-US" altLang="en-US" sz="3600" baseline="30000" dirty="0"/>
              <a:t>3</a:t>
            </a:r>
            <a:r>
              <a:rPr lang="en-US" altLang="en-US" sz="3600" dirty="0"/>
              <a:t>/s)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3600" dirty="0" smtClean="0"/>
              <a:t>3. Gradient</a:t>
            </a:r>
            <a:endParaRPr lang="en-US" altLang="en-US" sz="36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3600" dirty="0" smtClean="0"/>
              <a:t>4. Channel </a:t>
            </a:r>
            <a:r>
              <a:rPr lang="en-US" altLang="en-US" sz="3600" dirty="0"/>
              <a:t>size and </a:t>
            </a:r>
            <a:r>
              <a:rPr lang="en-US" altLang="en-US" sz="3600" dirty="0" smtClean="0"/>
              <a:t>shape</a:t>
            </a:r>
            <a:endParaRPr lang="en-US" alt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470374" y="1588273"/>
            <a:ext cx="5456579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600" dirty="0" smtClean="0"/>
              <a:t>5. Sediment </a:t>
            </a:r>
            <a:r>
              <a:rPr lang="en-US" altLang="en-US" sz="3600" dirty="0"/>
              <a:t>load</a:t>
            </a:r>
          </a:p>
          <a:p>
            <a:pPr marL="0" indent="0">
              <a:buNone/>
            </a:pPr>
            <a:r>
              <a:rPr lang="en-US" altLang="en-US" sz="3600" dirty="0" smtClean="0"/>
              <a:t>6. Geologic </a:t>
            </a:r>
            <a:r>
              <a:rPr lang="en-US" altLang="en-US" sz="3600" dirty="0"/>
              <a:t>environment</a:t>
            </a:r>
          </a:p>
          <a:p>
            <a:pPr marL="0" indent="0">
              <a:buNone/>
            </a:pPr>
            <a:r>
              <a:rPr lang="en-US" altLang="en-US" sz="3600" dirty="0" smtClean="0"/>
              <a:t>7. Vegetation</a:t>
            </a:r>
            <a:endParaRPr lang="en-US" altLang="en-US" sz="3600" dirty="0"/>
          </a:p>
          <a:p>
            <a:pPr marL="0" indent="0">
              <a:buNone/>
            </a:pPr>
            <a:r>
              <a:rPr lang="en-US" altLang="en-US" sz="3600" dirty="0" smtClean="0"/>
              <a:t>8. Anthropogenic </a:t>
            </a:r>
            <a:r>
              <a:rPr lang="en-US" altLang="en-US" sz="3600" dirty="0"/>
              <a:t>modification</a:t>
            </a:r>
          </a:p>
          <a:p>
            <a:pPr marL="0" indent="0">
              <a:buNone/>
            </a:pPr>
            <a:r>
              <a:rPr lang="en-US" altLang="en-US" sz="3600" dirty="0" smtClean="0"/>
              <a:t>9 Hydrologic system/climate</a:t>
            </a:r>
            <a:endParaRPr lang="en-US" alt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86038" y="5380523"/>
            <a:ext cx="5014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6600"/>
                </a:solidFill>
              </a:rPr>
              <a:t>ENERGY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igure 02-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432" y="226142"/>
            <a:ext cx="7588045" cy="6398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33" y="226142"/>
            <a:ext cx="9875520" cy="1054018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Energy</a:t>
            </a:r>
            <a:r>
              <a:rPr lang="en-US" sz="5400" dirty="0" smtClean="0">
                <a:solidFill>
                  <a:srgbClr val="FFC000"/>
                </a:solidFill>
              </a:rPr>
              <a:t> 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b="8596"/>
          <a:stretch/>
        </p:blipFill>
        <p:spPr>
          <a:xfrm>
            <a:off x="8036505" y="0"/>
            <a:ext cx="4154895" cy="3559278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9722" r="3466" b="25801"/>
          <a:stretch/>
        </p:blipFill>
        <p:spPr>
          <a:xfrm>
            <a:off x="8036504" y="3354528"/>
            <a:ext cx="4154895" cy="35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8113" y="251791"/>
            <a:ext cx="9875520" cy="135636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Energy to the Fluvial System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08113" y="1507523"/>
            <a:ext cx="11439939" cy="3424237"/>
          </a:xfrm>
        </p:spPr>
        <p:txBody>
          <a:bodyPr>
            <a:noAutofit/>
          </a:bodyPr>
          <a:lstStyle/>
          <a:p>
            <a:r>
              <a:rPr lang="en-US" altLang="en-US" sz="4000" dirty="0" smtClean="0"/>
              <a:t>The conversion of </a:t>
            </a:r>
            <a:r>
              <a:rPr lang="en-US" altLang="en-US" sz="4000" i="1" dirty="0" smtClean="0"/>
              <a:t>potential energy </a:t>
            </a:r>
            <a:r>
              <a:rPr lang="en-US" altLang="en-US" sz="4000" dirty="0" smtClean="0"/>
              <a:t>(solar distillation and gravity) to </a:t>
            </a:r>
            <a:r>
              <a:rPr lang="en-US" altLang="en-US" sz="4000" i="1" dirty="0" smtClean="0"/>
              <a:t>kinetic energy </a:t>
            </a:r>
            <a:r>
              <a:rPr lang="en-US" altLang="en-US" sz="4000" dirty="0" smtClean="0"/>
              <a:t>and </a:t>
            </a:r>
            <a:r>
              <a:rPr lang="en-US" altLang="en-US" sz="4000" i="1" dirty="0" smtClean="0"/>
              <a:t>heat</a:t>
            </a:r>
            <a:r>
              <a:rPr lang="en-US" altLang="en-US" sz="4000" dirty="0" smtClean="0"/>
              <a:t> powers the fluvial system.</a:t>
            </a:r>
          </a:p>
          <a:p>
            <a:r>
              <a:rPr lang="en-US" altLang="en-US" sz="3600" dirty="0" smtClean="0"/>
              <a:t> Most of this energy is lost to turbulent flow. </a:t>
            </a:r>
          </a:p>
          <a:p>
            <a:r>
              <a:rPr lang="en-US" altLang="en-US" sz="3600" dirty="0" smtClean="0"/>
              <a:t> Only 2 to 4 % of the </a:t>
            </a:r>
            <a:r>
              <a:rPr lang="en-US" altLang="en-US" sz="3600" i="1" dirty="0" smtClean="0"/>
              <a:t>potential energy </a:t>
            </a:r>
            <a:r>
              <a:rPr lang="en-US" altLang="en-US" sz="3600" dirty="0" smtClean="0"/>
              <a:t>of water moving downhill is converted to mechanical (erosion) work and transportation.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094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" y="468630"/>
            <a:ext cx="505206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Variable Energy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Processes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Change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Products/landforms 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2602" r="13697" b="2263"/>
          <a:stretch/>
        </p:blipFill>
        <p:spPr>
          <a:xfrm>
            <a:off x="5474970" y="268604"/>
            <a:ext cx="6446521" cy="6339791"/>
          </a:xfrm>
        </p:spPr>
      </p:pic>
      <p:cxnSp>
        <p:nvCxnSpPr>
          <p:cNvPr id="11" name="Straight Arrow Connector 10"/>
          <p:cNvCxnSpPr/>
          <p:nvPr/>
        </p:nvCxnSpPr>
        <p:spPr>
          <a:xfrm>
            <a:off x="2011680" y="1840230"/>
            <a:ext cx="0" cy="64008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11680" y="3044190"/>
            <a:ext cx="0" cy="64008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11680" y="4312920"/>
            <a:ext cx="0" cy="64008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78" y="241852"/>
            <a:ext cx="9875520" cy="980556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Energy considerations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48478" y="1299410"/>
            <a:ext cx="11559759" cy="511101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600" dirty="0" smtClean="0"/>
              <a:t>Fluvial intensity varies among</a:t>
            </a:r>
          </a:p>
          <a:p>
            <a:pPr lvl="1"/>
            <a:r>
              <a:rPr lang="en-US" altLang="en-US" sz="3400" dirty="0" smtClean="0"/>
              <a:t> climatic regions</a:t>
            </a:r>
          </a:p>
          <a:p>
            <a:pPr lvl="1"/>
            <a:r>
              <a:rPr lang="en-US" altLang="en-US" sz="3600" dirty="0" smtClean="0"/>
              <a:t>along temperature gradients</a:t>
            </a:r>
          </a:p>
          <a:p>
            <a:pPr lvl="1"/>
            <a:r>
              <a:rPr lang="en-US" altLang="en-US" sz="3600" dirty="0" smtClean="0"/>
              <a:t> precipitation types and volumes </a:t>
            </a:r>
          </a:p>
          <a:p>
            <a:pPr lvl="1"/>
            <a:r>
              <a:rPr lang="en-US" altLang="en-US" sz="3600" dirty="0" smtClean="0"/>
              <a:t> altitude</a:t>
            </a:r>
          </a:p>
          <a:p>
            <a:pPr lvl="1"/>
            <a:r>
              <a:rPr lang="en-US" altLang="en-US" sz="3600" dirty="0" smtClean="0"/>
              <a:t>vegetated zones </a:t>
            </a:r>
          </a:p>
          <a:p>
            <a:pPr lvl="1"/>
            <a:r>
              <a:rPr lang="en-US" altLang="en-US" sz="3600" dirty="0" smtClean="0"/>
              <a:t>seasonal change</a:t>
            </a:r>
          </a:p>
          <a:p>
            <a:pPr lvl="1"/>
            <a:r>
              <a:rPr lang="en-US" altLang="en-US" sz="3600" dirty="0" smtClean="0"/>
              <a:t>Human altered landscapes </a:t>
            </a:r>
          </a:p>
          <a:p>
            <a:r>
              <a:rPr lang="en-US" altLang="en-US" sz="3900" dirty="0" smtClean="0"/>
              <a:t>1/3 of the Earth’s land surface does NOT have run-off to the oceans. </a:t>
            </a:r>
            <a:endParaRPr lang="en-US" altLang="en-US" sz="3900" dirty="0"/>
          </a:p>
        </p:txBody>
      </p:sp>
    </p:spTree>
    <p:extLst>
      <p:ext uri="{BB962C8B-B14F-4D97-AF65-F5344CB8AC3E}">
        <p14:creationId xmlns:p14="http://schemas.microsoft.com/office/powerpoint/2010/main" val="23647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79" y="275180"/>
            <a:ext cx="9875520" cy="1356360"/>
          </a:xfrm>
        </p:spPr>
        <p:txBody>
          <a:bodyPr/>
          <a:lstStyle/>
          <a:p>
            <a:r>
              <a:rPr lang="en-US" dirty="0" smtClean="0"/>
              <a:t>Energy cont.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346" y="1745164"/>
            <a:ext cx="10799956" cy="459987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Concept 1.  The same physical processes and laws that operate today have operated throughout geologic time, although not necessarily always with the same intensity as now. (Uniformitarianism)</a:t>
            </a:r>
          </a:p>
          <a:p>
            <a:pPr marL="45720" indent="0">
              <a:buNone/>
            </a:pPr>
            <a:endParaRPr lang="en-US" sz="2800" dirty="0"/>
          </a:p>
          <a:p>
            <a:r>
              <a:rPr lang="en-US" sz="2800" dirty="0"/>
              <a:t>Concept 2.  Geologic structures are a dominant controlling factor/variable in the evolution of landforms and they are reflected in them. </a:t>
            </a:r>
          </a:p>
          <a:p>
            <a:pPr marL="45720" indent="0">
              <a:buNone/>
            </a:pPr>
            <a:endParaRPr lang="en-US" sz="2800" dirty="0"/>
          </a:p>
          <a:p>
            <a:r>
              <a:rPr lang="en-US" sz="2800" dirty="0"/>
              <a:t>Concept 3. To a large degree the Earth’s surface relief is a product of geomorphic processes operating at differential rates.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78" y="263091"/>
            <a:ext cx="9875520" cy="135636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Conservation of Mass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7200" dirty="0" smtClean="0">
                <a:solidFill>
                  <a:srgbClr val="7030A0"/>
                </a:solidFill>
              </a:rPr>
              <a:t>I – O = ∆ST</a:t>
            </a:r>
          </a:p>
          <a:p>
            <a:pPr marL="45720" indent="0">
              <a:buNone/>
            </a:pP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6000" dirty="0">
                <a:solidFill>
                  <a:srgbClr val="7030A0"/>
                </a:solidFill>
              </a:rPr>
              <a:t>I = Input</a:t>
            </a:r>
          </a:p>
          <a:p>
            <a:pPr marL="45720" indent="0">
              <a:buNone/>
            </a:pPr>
            <a:r>
              <a:rPr lang="en-US" sz="6000" dirty="0">
                <a:solidFill>
                  <a:srgbClr val="7030A0"/>
                </a:solidFill>
              </a:rPr>
              <a:t>O = </a:t>
            </a:r>
            <a:r>
              <a:rPr lang="en-US" sz="6000" dirty="0" smtClean="0">
                <a:solidFill>
                  <a:srgbClr val="7030A0"/>
                </a:solidFill>
              </a:rPr>
              <a:t>Output</a:t>
            </a:r>
          </a:p>
          <a:p>
            <a:pPr marL="45720" indent="0">
              <a:buNone/>
            </a:pPr>
            <a:r>
              <a:rPr lang="en-US" sz="6000" dirty="0" smtClean="0">
                <a:solidFill>
                  <a:srgbClr val="7030A0"/>
                </a:solidFill>
              </a:rPr>
              <a:t>ST = Storage </a:t>
            </a:r>
            <a:endParaRPr lang="en-US" sz="60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4" y="0"/>
            <a:ext cx="12022396" cy="1356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BRIEF </a:t>
            </a:r>
            <a:r>
              <a:rPr lang="en-US" sz="3600" dirty="0"/>
              <a:t>HISTORY </a:t>
            </a:r>
            <a:r>
              <a:rPr lang="en-US" sz="3600" dirty="0" smtClean="0"/>
              <a:t>OF </a:t>
            </a:r>
            <a:r>
              <a:rPr lang="en-US" sz="3600" dirty="0"/>
              <a:t>GEOMORPHIC THOUGHT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61" y="1238372"/>
            <a:ext cx="8797416" cy="4692126"/>
          </a:xfrm>
        </p:spPr>
        <p:txBody>
          <a:bodyPr>
            <a:normAutofit/>
          </a:bodyPr>
          <a:lstStyle/>
          <a:p>
            <a:r>
              <a:rPr lang="en-US" sz="3500" dirty="0" smtClean="0"/>
              <a:t>Herodotus (</a:t>
            </a:r>
            <a:r>
              <a:rPr lang="en-US" sz="3500" dirty="0" smtClean="0"/>
              <a:t>485–425 </a:t>
            </a:r>
            <a:r>
              <a:rPr lang="en-US" sz="3500" dirty="0" smtClean="0"/>
              <a:t>BC) “Father of History”</a:t>
            </a:r>
          </a:p>
          <a:p>
            <a:endParaRPr lang="en-US" sz="3500" dirty="0" smtClean="0"/>
          </a:p>
          <a:p>
            <a:pPr marL="0" indent="0">
              <a:buNone/>
            </a:pPr>
            <a:r>
              <a:rPr lang="en-US" sz="3500" dirty="0" smtClean="0"/>
              <a:t>But also recognized for his geological observations </a:t>
            </a:r>
          </a:p>
          <a:p>
            <a:pPr>
              <a:buFont typeface="Wingdings" charset="0"/>
              <a:buChar char="è"/>
            </a:pPr>
            <a:r>
              <a:rPr lang="en-US" sz="3500" dirty="0" smtClean="0">
                <a:sym typeface="Wingdings"/>
              </a:rPr>
              <a:t>Annual flooding of the Nile River </a:t>
            </a:r>
          </a:p>
          <a:p>
            <a:pPr>
              <a:buFont typeface="Wingdings" charset="0"/>
              <a:buChar char="è"/>
            </a:pPr>
            <a:r>
              <a:rPr lang="en-US" sz="3500" dirty="0" smtClean="0">
                <a:sym typeface="Wingdings"/>
              </a:rPr>
              <a:t>Earthquakes due to Earth’s </a:t>
            </a:r>
          </a:p>
          <a:p>
            <a:pPr marL="0" indent="0">
              <a:buNone/>
            </a:pPr>
            <a:r>
              <a:rPr lang="en-US" sz="3500" dirty="0">
                <a:sym typeface="Wingdings"/>
              </a:rPr>
              <a:t> </a:t>
            </a:r>
            <a:r>
              <a:rPr lang="en-US" sz="3500" dirty="0" smtClean="0">
                <a:sym typeface="Wingdings"/>
              </a:rPr>
              <a:t>     “restlessness”</a:t>
            </a:r>
          </a:p>
          <a:p>
            <a:pPr>
              <a:buFont typeface="Wingdings" charset="0"/>
              <a:buChar char="è"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erodotus_agora_mus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3896" y="1533027"/>
            <a:ext cx="3696929" cy="53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5" y="253465"/>
            <a:ext cx="9875520" cy="135636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Conservation of Energy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13582" y="2057400"/>
            <a:ext cx="5754030" cy="40233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Energy is neither created or destroyed, only transferred… 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Potential energy</a:t>
            </a:r>
          </a:p>
          <a:p>
            <a:pPr marL="45720" indent="0">
              <a:buNone/>
            </a:pPr>
            <a:r>
              <a:rPr lang="en-US" sz="3600" dirty="0">
                <a:solidFill>
                  <a:srgbClr val="7030A0"/>
                </a:solidFill>
              </a:rPr>
              <a:t>	</a:t>
            </a:r>
            <a:r>
              <a:rPr lang="en-US" sz="3600" dirty="0" smtClean="0">
                <a:solidFill>
                  <a:srgbClr val="7030A0"/>
                </a:solidFill>
              </a:rPr>
              <a:t>- Matter at rest</a:t>
            </a:r>
            <a:endParaRPr lang="en-US" sz="36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Kinetic energy </a:t>
            </a:r>
          </a:p>
          <a:p>
            <a:pPr marL="45720" indent="0">
              <a:buNone/>
            </a:pPr>
            <a:r>
              <a:rPr lang="en-US" sz="3600" dirty="0">
                <a:solidFill>
                  <a:srgbClr val="7030A0"/>
                </a:solidFill>
              </a:rPr>
              <a:t>	</a:t>
            </a:r>
            <a:r>
              <a:rPr lang="en-US" sz="3600" dirty="0" smtClean="0">
                <a:solidFill>
                  <a:srgbClr val="7030A0"/>
                </a:solidFill>
              </a:rPr>
              <a:t>- Matter in motion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Material routing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4000" dirty="0" smtClean="0"/>
              <a:t>Geomorphic systems route/move material from eroding sources to depositional sinks. </a:t>
            </a:r>
          </a:p>
          <a:p>
            <a:pPr marL="45720" indent="0">
              <a:buNone/>
            </a:pPr>
            <a:endParaRPr lang="en-US" sz="4000" dirty="0"/>
          </a:p>
          <a:p>
            <a:pPr marL="45720" indent="0">
              <a:buNone/>
            </a:pPr>
            <a:r>
              <a:rPr lang="en-US" sz="4000" dirty="0" smtClean="0"/>
              <a:t>Weathering 		Erosion		Transportation </a:t>
            </a:r>
          </a:p>
          <a:p>
            <a:pPr marL="45720" indent="0">
              <a:buNone/>
            </a:pPr>
            <a:endParaRPr lang="en-US" sz="4000" dirty="0"/>
          </a:p>
          <a:p>
            <a:pPr marL="45720" indent="0">
              <a:buNone/>
            </a:pPr>
            <a:r>
              <a:rPr lang="en-US" sz="4000" dirty="0" smtClean="0"/>
              <a:t>Deposition </a:t>
            </a:r>
            <a:r>
              <a:rPr lang="en-US" sz="4000" dirty="0" smtClean="0">
                <a:solidFill>
                  <a:srgbClr val="7030A0"/>
                </a:solidFill>
              </a:rPr>
              <a:t>=</a:t>
            </a:r>
            <a:r>
              <a:rPr lang="en-US" sz="4000" dirty="0" smtClean="0"/>
              <a:t> </a:t>
            </a:r>
            <a:r>
              <a:rPr lang="en-US" sz="4000" i="1" dirty="0" smtClean="0"/>
              <a:t>Landscape evolution &amp; dynamics</a:t>
            </a:r>
            <a:endParaRPr lang="en-US" sz="4000" i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47171" y="4159405"/>
            <a:ext cx="880946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31259" y="4159405"/>
            <a:ext cx="880946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68722" y="4166839"/>
            <a:ext cx="880946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64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52" y="243840"/>
            <a:ext cx="9875520" cy="1356360"/>
          </a:xfrm>
        </p:spPr>
        <p:txBody>
          <a:bodyPr/>
          <a:lstStyle/>
          <a:p>
            <a:r>
              <a:rPr lang="en-US" dirty="0" smtClean="0"/>
              <a:t>Force balances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/>
              <a:t>Normal stress</a:t>
            </a:r>
          </a:p>
          <a:p>
            <a:pPr marL="45720" indent="0">
              <a:buNone/>
            </a:pPr>
            <a:r>
              <a:rPr lang="el-GR" sz="3600" dirty="0">
                <a:solidFill>
                  <a:srgbClr val="7030A0"/>
                </a:solidFill>
              </a:rPr>
              <a:t>ρ</a:t>
            </a:r>
            <a:r>
              <a:rPr lang="en-US" sz="3600" dirty="0" smtClean="0">
                <a:solidFill>
                  <a:srgbClr val="7030A0"/>
                </a:solidFill>
              </a:rPr>
              <a:t> g z cos</a:t>
            </a:r>
            <a:r>
              <a:rPr lang="el-GR" sz="3600" dirty="0" smtClean="0">
                <a:solidFill>
                  <a:srgbClr val="7030A0"/>
                </a:solidFill>
              </a:rPr>
              <a:t>θ</a:t>
            </a:r>
            <a:endParaRPr lang="en-US" sz="36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en-US" sz="3600" dirty="0" smtClean="0"/>
          </a:p>
          <a:p>
            <a:pPr marL="45720" indent="0">
              <a:buNone/>
            </a:pPr>
            <a:r>
              <a:rPr lang="en-US" sz="3600" dirty="0" smtClean="0"/>
              <a:t>Shear stress</a:t>
            </a:r>
          </a:p>
          <a:p>
            <a:pPr marL="45720" indent="0">
              <a:buNone/>
            </a:pPr>
            <a:r>
              <a:rPr lang="el-GR" sz="3600" dirty="0">
                <a:solidFill>
                  <a:srgbClr val="7030A0"/>
                </a:solidFill>
              </a:rPr>
              <a:t>ρ</a:t>
            </a:r>
            <a:r>
              <a:rPr lang="en-US" sz="3600" dirty="0">
                <a:solidFill>
                  <a:srgbClr val="7030A0"/>
                </a:solidFill>
              </a:rPr>
              <a:t> g z </a:t>
            </a:r>
            <a:r>
              <a:rPr lang="en-US" sz="3600" dirty="0" smtClean="0">
                <a:solidFill>
                  <a:srgbClr val="7030A0"/>
                </a:solidFill>
              </a:rPr>
              <a:t>sin</a:t>
            </a:r>
            <a:r>
              <a:rPr lang="el-GR" sz="3600" dirty="0" smtClean="0">
                <a:solidFill>
                  <a:srgbClr val="7030A0"/>
                </a:solidFill>
              </a:rPr>
              <a:t>θ</a:t>
            </a:r>
            <a:endParaRPr lang="en-US" sz="36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l-GR" sz="3200" dirty="0" smtClean="0">
                <a:solidFill>
                  <a:srgbClr val="7030A0"/>
                </a:solidFill>
              </a:rPr>
              <a:t>ρ</a:t>
            </a:r>
            <a:r>
              <a:rPr lang="en-US" sz="3200" dirty="0" smtClean="0">
                <a:solidFill>
                  <a:srgbClr val="7030A0"/>
                </a:solidFill>
              </a:rPr>
              <a:t> = density of matter</a:t>
            </a:r>
          </a:p>
          <a:p>
            <a:pPr marL="45720" indent="0"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g = gravitational acceleration </a:t>
            </a:r>
            <a:endParaRPr lang="en-US" sz="2800" dirty="0"/>
          </a:p>
          <a:p>
            <a:pPr marL="45720" indent="0"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z = thickness </a:t>
            </a:r>
          </a:p>
          <a:p>
            <a:pPr marL="45720" indent="0">
              <a:buNone/>
            </a:pPr>
            <a:r>
              <a:rPr lang="el-GR" sz="3200" dirty="0" smtClean="0">
                <a:solidFill>
                  <a:srgbClr val="7030A0"/>
                </a:solidFill>
              </a:rPr>
              <a:t>θ</a:t>
            </a:r>
            <a:r>
              <a:rPr lang="en-US" sz="3200" dirty="0" smtClean="0">
                <a:solidFill>
                  <a:srgbClr val="7030A0"/>
                </a:solidFill>
              </a:rPr>
              <a:t> = angle of slope </a:t>
            </a:r>
            <a:endParaRPr lang="en-US" sz="32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en-US" sz="24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7"/>
          <a:stretch/>
        </p:blipFill>
        <p:spPr>
          <a:xfrm>
            <a:off x="0" y="0"/>
            <a:ext cx="9583328" cy="68579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/>
          <a:stretch/>
        </p:blipFill>
        <p:spPr>
          <a:xfrm>
            <a:off x="2585983" y="0"/>
            <a:ext cx="9575537" cy="68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27" y="234214"/>
            <a:ext cx="9875520" cy="1356360"/>
          </a:xfrm>
        </p:spPr>
        <p:txBody>
          <a:bodyPr/>
          <a:lstStyle/>
          <a:p>
            <a:r>
              <a:rPr lang="en-US" dirty="0" smtClean="0"/>
              <a:t>Geomorphic thresholds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88" y="1489510"/>
            <a:ext cx="10773076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rgbClr val="800000"/>
                </a:solidFill>
              </a:rPr>
              <a:t>Physical</a:t>
            </a:r>
            <a:r>
              <a:rPr lang="en-US" sz="3600" dirty="0" smtClean="0">
                <a:solidFill>
                  <a:srgbClr val="7030A0"/>
                </a:solidFill>
              </a:rPr>
              <a:t>, </a:t>
            </a:r>
            <a:r>
              <a:rPr lang="en-US" sz="3600" dirty="0" smtClean="0">
                <a:solidFill>
                  <a:srgbClr val="FF6600"/>
                </a:solidFill>
              </a:rPr>
              <a:t>Chemical</a:t>
            </a:r>
            <a:r>
              <a:rPr lang="en-US" sz="3600" dirty="0" smtClean="0">
                <a:solidFill>
                  <a:srgbClr val="7030A0"/>
                </a:solidFill>
              </a:rPr>
              <a:t> and or </a:t>
            </a:r>
            <a:r>
              <a:rPr lang="en-US" sz="3600" dirty="0" smtClean="0">
                <a:solidFill>
                  <a:srgbClr val="00B050"/>
                </a:solidFill>
              </a:rPr>
              <a:t>Biological</a:t>
            </a:r>
            <a:r>
              <a:rPr lang="en-US" sz="3600" dirty="0" smtClean="0">
                <a:solidFill>
                  <a:srgbClr val="7030A0"/>
                </a:solidFill>
              </a:rPr>
              <a:t> conditions that when reached or exceeded trigger a CHANGE in state or shift t a new range of average conditions. 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2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8797"/>
            <a:ext cx="8724517" cy="6289008"/>
          </a:xfr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4418" r="3314"/>
          <a:stretch/>
        </p:blipFill>
        <p:spPr>
          <a:xfrm>
            <a:off x="0" y="0"/>
            <a:ext cx="846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7"/>
          <a:stretch/>
        </p:blipFill>
        <p:spPr>
          <a:xfrm>
            <a:off x="1937625" y="248137"/>
            <a:ext cx="8477614" cy="628647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3"/>
          <a:stretch/>
        </p:blipFill>
        <p:spPr>
          <a:xfrm>
            <a:off x="1937625" y="248137"/>
            <a:ext cx="8354951" cy="64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98069" y="3526055"/>
            <a:ext cx="4786162" cy="1356360"/>
          </a:xfrm>
        </p:spPr>
        <p:txBody>
          <a:bodyPr/>
          <a:lstStyle/>
          <a:p>
            <a:r>
              <a:rPr lang="en-US" dirty="0" smtClean="0"/>
              <a:t>Flowing water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84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610" y="270647"/>
            <a:ext cx="10364451" cy="1193553"/>
          </a:xfrm>
        </p:spPr>
        <p:txBody>
          <a:bodyPr/>
          <a:lstStyle/>
          <a:p>
            <a:r>
              <a:rPr lang="en-US" altLang="en-US" dirty="0" smtClean="0"/>
              <a:t> Vocabulary </a:t>
            </a: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6575" y="1573531"/>
            <a:ext cx="11440250" cy="3994761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Permanent (year round discharge)</a:t>
            </a:r>
          </a:p>
          <a:p>
            <a:r>
              <a:rPr lang="en-US" altLang="en-US" sz="3600" dirty="0" smtClean="0"/>
              <a:t>Intermittent (seasonal discharge)</a:t>
            </a:r>
          </a:p>
          <a:p>
            <a:r>
              <a:rPr lang="en-US" altLang="en-US" sz="3600" dirty="0" smtClean="0"/>
              <a:t>Ephemeral (only during and after rainfall)</a:t>
            </a:r>
          </a:p>
          <a:p>
            <a:r>
              <a:rPr lang="en-US" altLang="en-US" sz="3600" dirty="0" smtClean="0"/>
              <a:t>Influent – (Arid/dry – loss of surficial water – low water table) </a:t>
            </a:r>
          </a:p>
          <a:p>
            <a:r>
              <a:rPr lang="en-US" altLang="en-US" sz="3600" dirty="0" smtClean="0"/>
              <a:t>Effluent  (Humid/moist – gain in Surficial water – High water table)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152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8768" y="245806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en-US" sz="5400" dirty="0" smtClean="0"/>
              <a:t>Fluvial Erosion and Transport </a:t>
            </a:r>
            <a:endParaRPr lang="en-US" alt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6901" y="1395689"/>
            <a:ext cx="5296815" cy="4955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400" dirty="0"/>
              <a:t>Sediment load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4400" dirty="0"/>
              <a:t>Dissolved load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4400" dirty="0"/>
              <a:t>Suspended load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4400" dirty="0"/>
              <a:t>Bed loads</a:t>
            </a:r>
          </a:p>
          <a:p>
            <a:pPr marL="1371600" lvl="2" indent="-457200">
              <a:buFontTx/>
              <a:buChar char="-"/>
            </a:pPr>
            <a:r>
              <a:rPr lang="en-US" altLang="en-US" sz="3600" dirty="0"/>
              <a:t>Rolling</a:t>
            </a:r>
          </a:p>
          <a:p>
            <a:pPr marL="1371600" lvl="2" indent="-457200">
              <a:buFontTx/>
              <a:buChar char="-"/>
            </a:pPr>
            <a:r>
              <a:rPr lang="en-US" altLang="en-US" sz="3600" dirty="0"/>
              <a:t>Sliding</a:t>
            </a:r>
          </a:p>
          <a:p>
            <a:pPr marL="1371600" lvl="2" indent="-457200">
              <a:buFontTx/>
              <a:buChar char="-"/>
            </a:pPr>
            <a:r>
              <a:rPr lang="en-US" altLang="en-US" sz="3600" dirty="0"/>
              <a:t>Saltation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6310"/>
            <a:ext cx="9875520" cy="1356360"/>
          </a:xfrm>
        </p:spPr>
        <p:txBody>
          <a:bodyPr/>
          <a:lstStyle/>
          <a:p>
            <a:r>
              <a:rPr lang="en-US" dirty="0"/>
              <a:t>Aristotle (384 – 322 BC)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6" y="800649"/>
            <a:ext cx="6293976" cy="5340009"/>
          </a:xfrm>
        </p:spPr>
        <p:txBody>
          <a:bodyPr/>
          <a:lstStyle/>
          <a:p>
            <a:pPr marL="4572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3600" dirty="0" smtClean="0"/>
              <a:t>Geologically known for his recognition that there were areas of land that were once covered by the sea</a:t>
            </a:r>
          </a:p>
          <a:p>
            <a:pPr marL="0" indent="0">
              <a:buNone/>
            </a:pPr>
            <a:r>
              <a:rPr lang="en-US" sz="3600" dirty="0" smtClean="0"/>
              <a:t> </a:t>
            </a:r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>
                <a:sym typeface="Wingdings"/>
              </a:rPr>
              <a:t> </a:t>
            </a:r>
            <a:r>
              <a:rPr lang="en-US" sz="3600" dirty="0" smtClean="0">
                <a:sym typeface="Wingdings"/>
              </a:rPr>
              <a:t> </a:t>
            </a:r>
            <a:r>
              <a:rPr lang="en-US" sz="3600" dirty="0" smtClean="0"/>
              <a:t>He also noted the probability that land would reappear where the sea now exists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220px-Francesco_Hayez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36" y="304666"/>
            <a:ext cx="4906672" cy="62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" y="0"/>
            <a:ext cx="9318837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5"/>
          <a:stretch/>
        </p:blipFill>
        <p:spPr>
          <a:xfrm>
            <a:off x="-10090" y="-1"/>
            <a:ext cx="8884227" cy="6858000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60515"/>
          <a:stretch/>
        </p:blipFill>
        <p:spPr>
          <a:xfrm>
            <a:off x="4699819" y="-2"/>
            <a:ext cx="7492183" cy="4147322"/>
          </a:xfrm>
        </p:spPr>
      </p:pic>
    </p:spTree>
    <p:extLst>
      <p:ext uri="{BB962C8B-B14F-4D97-AF65-F5344CB8AC3E}">
        <p14:creationId xmlns:p14="http://schemas.microsoft.com/office/powerpoint/2010/main" val="628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81" y="243379"/>
            <a:ext cx="10364451" cy="960191"/>
          </a:xfrm>
        </p:spPr>
        <p:txBody>
          <a:bodyPr/>
          <a:lstStyle/>
          <a:p>
            <a:r>
              <a:rPr lang="en-US" altLang="en-US" dirty="0" smtClean="0"/>
              <a:t>Fluvial </a:t>
            </a:r>
            <a:r>
              <a:rPr lang="en-US" altLang="en-US" dirty="0"/>
              <a:t>Competence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19043" y="1227269"/>
            <a:ext cx="11086376" cy="505069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dirty="0"/>
              <a:t>The measure of a river’s ability to </a:t>
            </a:r>
            <a:r>
              <a:rPr lang="en-US" altLang="en-US" sz="3600" dirty="0">
                <a:solidFill>
                  <a:srgbClr val="FF3300"/>
                </a:solidFill>
              </a:rPr>
              <a:t>transport</a:t>
            </a:r>
            <a:r>
              <a:rPr lang="en-US" altLang="en-US" sz="3600" dirty="0"/>
              <a:t> a particular </a:t>
            </a:r>
            <a:r>
              <a:rPr lang="en-US" altLang="en-US" sz="3600" dirty="0">
                <a:solidFill>
                  <a:srgbClr val="FF3300"/>
                </a:solidFill>
              </a:rPr>
              <a:t>maximum particle size</a:t>
            </a:r>
            <a:r>
              <a:rPr lang="en-US" altLang="en-US" sz="3600" dirty="0" smtClean="0"/>
              <a:t>.</a:t>
            </a:r>
            <a:endParaRPr lang="en-US" altLang="en-US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3200" dirty="0" smtClean="0"/>
              <a:t>Competence </a:t>
            </a:r>
            <a:r>
              <a:rPr lang="en-US" altLang="en-US" sz="3200" dirty="0"/>
              <a:t>is a function of: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/>
              <a:t>Flow velocity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/>
              <a:t>Channel shape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/>
              <a:t>Amount of suspended load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/>
              <a:t>Particle shape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/>
              <a:t>Degree of sorting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/>
              <a:t>Water temperature </a:t>
            </a:r>
          </a:p>
        </p:txBody>
      </p:sp>
    </p:spTree>
    <p:extLst>
      <p:ext uri="{BB962C8B-B14F-4D97-AF65-F5344CB8AC3E}">
        <p14:creationId xmlns:p14="http://schemas.microsoft.com/office/powerpoint/2010/main" val="41980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5182" y="190683"/>
            <a:ext cx="10364451" cy="1596177"/>
          </a:xfrm>
        </p:spPr>
        <p:txBody>
          <a:bodyPr>
            <a:normAutofit/>
          </a:bodyPr>
          <a:lstStyle/>
          <a:p>
            <a:r>
              <a:rPr lang="en-US" altLang="en-US" sz="5400" dirty="0" smtClean="0"/>
              <a:t>River Capacity</a:t>
            </a:r>
            <a:endParaRPr lang="en-US" altLang="en-US" sz="5400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3337" y="1659041"/>
            <a:ext cx="10913806" cy="3424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600" dirty="0" smtClean="0"/>
              <a:t>Theoretical </a:t>
            </a:r>
            <a:r>
              <a:rPr lang="en-US" altLang="en-US" sz="3600" dirty="0" smtClean="0">
                <a:solidFill>
                  <a:srgbClr val="FF0000"/>
                </a:solidFill>
              </a:rPr>
              <a:t>maximum amount</a:t>
            </a:r>
            <a:r>
              <a:rPr lang="en-US" altLang="en-US" sz="3600" dirty="0" smtClean="0"/>
              <a:t> or mass of sediment  that a river </a:t>
            </a:r>
            <a:r>
              <a:rPr lang="en-US" altLang="en-US" sz="3600" dirty="0" smtClean="0">
                <a:solidFill>
                  <a:srgbClr val="FF0000"/>
                </a:solidFill>
              </a:rPr>
              <a:t>can transport</a:t>
            </a:r>
            <a:r>
              <a:rPr lang="en-US" altLang="en-US" sz="3600" dirty="0" smtClean="0"/>
              <a:t>.</a:t>
            </a:r>
          </a:p>
          <a:p>
            <a:pPr marL="0" indent="0">
              <a:buNone/>
            </a:pPr>
            <a:endParaRPr lang="en-US" altLang="en-US" sz="3600" dirty="0" smtClean="0"/>
          </a:p>
          <a:p>
            <a:r>
              <a:rPr lang="en-US" altLang="en-US" sz="3600" dirty="0" smtClean="0"/>
              <a:t>1.  Dissolved load has no effect on the hydrologic flow of rivers</a:t>
            </a:r>
          </a:p>
          <a:p>
            <a:endParaRPr lang="en-US" altLang="en-US" sz="3600" dirty="0" smtClean="0"/>
          </a:p>
          <a:p>
            <a:r>
              <a:rPr lang="en-US" altLang="en-US" sz="3600" dirty="0" smtClean="0"/>
              <a:t>2.  Bed load is virtually impossible to measure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576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68" y="231655"/>
            <a:ext cx="10364451" cy="1139945"/>
          </a:xfrm>
        </p:spPr>
        <p:txBody>
          <a:bodyPr/>
          <a:lstStyle/>
          <a:p>
            <a:r>
              <a:rPr lang="en-US" altLang="en-US" dirty="0" smtClean="0"/>
              <a:t>Suspended load</a:t>
            </a:r>
            <a:endParaRPr lang="en-US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376363"/>
            <a:ext cx="10363200" cy="3424237"/>
          </a:xfrm>
        </p:spPr>
        <p:txBody>
          <a:bodyPr/>
          <a:lstStyle/>
          <a:p>
            <a:r>
              <a:rPr lang="en-US" altLang="en-US" dirty="0" smtClean="0"/>
              <a:t>Is measured and determines capacity.</a:t>
            </a:r>
            <a:endParaRPr lang="en-US" altLang="en-US" dirty="0"/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>
            <a:off x="2971800" y="2514600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2971800" y="48006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Line 6"/>
          <p:cNvSpPr>
            <a:spLocks noChangeShapeType="1"/>
          </p:cNvSpPr>
          <p:nvPr/>
        </p:nvSpPr>
        <p:spPr bwMode="auto">
          <a:xfrm flipV="1">
            <a:off x="2971800" y="3124200"/>
            <a:ext cx="2133600" cy="16002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1524000" y="3200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Capacity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3505200" y="495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Discharge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7162799" y="2930014"/>
            <a:ext cx="3760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Suspended load source</a:t>
            </a:r>
          </a:p>
        </p:txBody>
      </p:sp>
    </p:spTree>
    <p:extLst>
      <p:ext uri="{BB962C8B-B14F-4D97-AF65-F5344CB8AC3E}">
        <p14:creationId xmlns:p14="http://schemas.microsoft.com/office/powerpoint/2010/main" val="17898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nimBg="1"/>
      <p:bldP spid="12800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94"/>
          <a:stretch/>
        </p:blipFill>
        <p:spPr>
          <a:xfrm>
            <a:off x="0" y="-16778"/>
            <a:ext cx="12168767" cy="5889072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1"/>
          <a:stretch/>
        </p:blipFill>
        <p:spPr>
          <a:xfrm>
            <a:off x="1149293" y="81479"/>
            <a:ext cx="11060936" cy="6776522"/>
          </a:xfrm>
        </p:spPr>
      </p:pic>
    </p:spTree>
    <p:extLst>
      <p:ext uri="{BB962C8B-B14F-4D97-AF65-F5344CB8AC3E}">
        <p14:creationId xmlns:p14="http://schemas.microsoft.com/office/powerpoint/2010/main" val="28056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Flow Velocity / Manning’s Equation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40312"/>
            <a:ext cx="10363826" cy="38508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 smtClean="0"/>
              <a:t>U = (R</a:t>
            </a:r>
            <a:r>
              <a:rPr lang="en-US" sz="4800" baseline="30000" dirty="0" smtClean="0"/>
              <a:t>2/3</a:t>
            </a:r>
            <a:r>
              <a:rPr lang="en-US" sz="4800" dirty="0" smtClean="0"/>
              <a:t> S</a:t>
            </a:r>
            <a:r>
              <a:rPr lang="en-US" sz="4800" baseline="30000" dirty="0" smtClean="0"/>
              <a:t>1/2</a:t>
            </a:r>
            <a:r>
              <a:rPr lang="en-US" sz="4800" dirty="0" smtClean="0"/>
              <a:t> )/n</a:t>
            </a:r>
          </a:p>
          <a:p>
            <a:r>
              <a:rPr lang="en-US" sz="3600" dirty="0" smtClean="0"/>
              <a:t>U = Stream flow velocity </a:t>
            </a:r>
          </a:p>
          <a:p>
            <a:r>
              <a:rPr lang="en-US" sz="3600" dirty="0" smtClean="0"/>
              <a:t>R = Hydraulic Radius ((cross sectional area ( A</a:t>
            </a:r>
            <a:r>
              <a:rPr lang="en-US" sz="3600" baseline="-25000" dirty="0" smtClean="0"/>
              <a:t>cs</a:t>
            </a:r>
            <a:r>
              <a:rPr lang="en-US" sz="3600" dirty="0" smtClean="0"/>
              <a:t> ) / Wetted perimeter ( P</a:t>
            </a:r>
            <a:r>
              <a:rPr lang="en-US" sz="3600" baseline="-25000" dirty="0" smtClean="0"/>
              <a:t>w</a:t>
            </a:r>
            <a:r>
              <a:rPr lang="en-US" sz="3600" dirty="0" smtClean="0"/>
              <a:t> ))</a:t>
            </a:r>
            <a:endParaRPr lang="en-US" sz="3600" baseline="-25000" dirty="0" smtClean="0"/>
          </a:p>
          <a:p>
            <a:r>
              <a:rPr lang="en-US" sz="3600" dirty="0" smtClean="0"/>
              <a:t>S = Water surface slope</a:t>
            </a:r>
          </a:p>
          <a:p>
            <a:r>
              <a:rPr lang="en-US" sz="3600" dirty="0" smtClean="0"/>
              <a:t>N = Manning roughness coefficient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94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040029" cy="68414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45" y="-1386"/>
            <a:ext cx="8132956" cy="6921665"/>
          </a:xfrm>
        </p:spPr>
      </p:pic>
    </p:spTree>
    <p:extLst>
      <p:ext uri="{BB962C8B-B14F-4D97-AF65-F5344CB8AC3E}">
        <p14:creationId xmlns:p14="http://schemas.microsoft.com/office/powerpoint/2010/main" val="31174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81" y="274388"/>
            <a:ext cx="10364451" cy="1243737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Froude Number / Flow Turbulence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5190" y="1984138"/>
            <a:ext cx="51060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Fr = u/(dg)</a:t>
            </a:r>
            <a:r>
              <a:rPr lang="en-US" sz="3600" baseline="30000" dirty="0" smtClean="0"/>
              <a:t>0.5</a:t>
            </a:r>
          </a:p>
          <a:p>
            <a:r>
              <a:rPr lang="en-US" sz="2400" dirty="0" smtClean="0"/>
              <a:t>U = Flow velocity </a:t>
            </a:r>
          </a:p>
          <a:p>
            <a:r>
              <a:rPr lang="en-US" sz="2400" dirty="0" smtClean="0"/>
              <a:t>D = Flow Depth</a:t>
            </a:r>
          </a:p>
          <a:p>
            <a:r>
              <a:rPr lang="en-US" sz="2400" dirty="0" smtClean="0"/>
              <a:t>G = gravitational acceleration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72826" y="1865287"/>
            <a:ext cx="5105400" cy="3424107"/>
          </a:xfrm>
        </p:spPr>
        <p:txBody>
          <a:bodyPr>
            <a:noAutofit/>
          </a:bodyPr>
          <a:lstStyle/>
          <a:p>
            <a:r>
              <a:rPr lang="en-US" sz="2800" dirty="0" smtClean="0"/>
              <a:t>Tranquil / Subcritical flow</a:t>
            </a:r>
          </a:p>
          <a:p>
            <a:pPr lvl="1"/>
            <a:r>
              <a:rPr lang="en-US" sz="2400" dirty="0" smtClean="0"/>
              <a:t>Fr &lt; 1</a:t>
            </a:r>
          </a:p>
          <a:p>
            <a:r>
              <a:rPr lang="en-US" sz="2800" dirty="0" smtClean="0"/>
              <a:t>Critical Flow</a:t>
            </a:r>
          </a:p>
          <a:p>
            <a:pPr lvl="1"/>
            <a:r>
              <a:rPr lang="en-US" sz="2400" dirty="0" smtClean="0"/>
              <a:t>Fr = 1</a:t>
            </a:r>
          </a:p>
          <a:p>
            <a:r>
              <a:rPr lang="en-US" sz="2800" dirty="0" smtClean="0"/>
              <a:t>Supercritical flow</a:t>
            </a:r>
          </a:p>
          <a:p>
            <a:pPr lvl="1"/>
            <a:r>
              <a:rPr lang="en-US" sz="2400" dirty="0" smtClean="0"/>
              <a:t>Fr &gt; 1</a:t>
            </a:r>
          </a:p>
        </p:txBody>
      </p:sp>
    </p:spTree>
    <p:extLst>
      <p:ext uri="{BB962C8B-B14F-4D97-AF65-F5344CB8AC3E}">
        <p14:creationId xmlns:p14="http://schemas.microsoft.com/office/powerpoint/2010/main" val="10977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22" y="241852"/>
            <a:ext cx="4555783" cy="135636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Primary Overland</a:t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dirty="0" smtClean="0">
                <a:solidFill>
                  <a:schemeClr val="tx1"/>
                </a:solidFill>
              </a:rPr>
              <a:t> Flow Types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8722" y="1425544"/>
            <a:ext cx="3872390" cy="5432456"/>
          </a:xfrm>
        </p:spPr>
        <p:txBody>
          <a:bodyPr>
            <a:normAutofit/>
          </a:bodyPr>
          <a:lstStyle/>
          <a:p>
            <a:endParaRPr lang="en-US" altLang="en-US" dirty="0" smtClean="0"/>
          </a:p>
          <a:p>
            <a:r>
              <a:rPr lang="en-US" altLang="en-US" sz="4000" dirty="0" smtClean="0"/>
              <a:t>Infiltration</a:t>
            </a:r>
          </a:p>
          <a:p>
            <a:r>
              <a:rPr lang="en-US" altLang="en-US" sz="4000" dirty="0" smtClean="0"/>
              <a:t>Through (Interflow)</a:t>
            </a:r>
          </a:p>
          <a:p>
            <a:r>
              <a:rPr lang="en-US" altLang="en-US" sz="4000" dirty="0" smtClean="0"/>
              <a:t>Sheet flow</a:t>
            </a:r>
          </a:p>
          <a:p>
            <a:r>
              <a:rPr lang="en-US" altLang="en-US" sz="4000" dirty="0" smtClean="0"/>
              <a:t>Channelized </a:t>
            </a:r>
            <a:endParaRPr lang="en-US" altLang="en-US" sz="4000" dirty="0"/>
          </a:p>
        </p:txBody>
      </p:sp>
      <p:pic>
        <p:nvPicPr>
          <p:cNvPr id="4" name="Picture 2" descr="Image result for Infil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/>
          <a:stretch/>
        </p:blipFill>
        <p:spPr bwMode="auto">
          <a:xfrm>
            <a:off x="3387004" y="1034716"/>
            <a:ext cx="8804996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97" y="195467"/>
            <a:ext cx="9875520" cy="1356360"/>
          </a:xfrm>
        </p:spPr>
        <p:txBody>
          <a:bodyPr/>
          <a:lstStyle/>
          <a:p>
            <a:r>
              <a:rPr lang="en-US" dirty="0"/>
              <a:t>James Hutton (1726 – 1797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1" y="1081218"/>
            <a:ext cx="7277203" cy="5304599"/>
          </a:xfrm>
        </p:spPr>
        <p:txBody>
          <a:bodyPr/>
          <a:lstStyle/>
          <a:p>
            <a:endParaRPr lang="en-US" dirty="0" smtClean="0"/>
          </a:p>
          <a:p>
            <a:pPr>
              <a:buFont typeface="Wingdings" charset="0"/>
              <a:buChar char="è"/>
            </a:pPr>
            <a:r>
              <a:rPr lang="en-US" sz="3600" dirty="0" smtClean="0">
                <a:sym typeface="Wingdings"/>
              </a:rPr>
              <a:t>Doctrine of Uniformitarianism – “the present is the key to the past”</a:t>
            </a:r>
          </a:p>
          <a:p>
            <a:pPr>
              <a:buFont typeface="Wingdings" charset="0"/>
              <a:buChar char="è"/>
            </a:pPr>
            <a:r>
              <a:rPr lang="en-US" sz="3600" dirty="0" smtClean="0">
                <a:sym typeface="Wingdings"/>
              </a:rPr>
              <a:t>1788 – </a:t>
            </a:r>
            <a:r>
              <a:rPr lang="en-US" sz="3600" u="sng" dirty="0" smtClean="0">
                <a:sym typeface="Wingdings"/>
              </a:rPr>
              <a:t>Theory of the Earth with Proofs and Illustrations</a:t>
            </a:r>
            <a:r>
              <a:rPr lang="en-US" sz="3600" dirty="0" smtClean="0">
                <a:sym typeface="Wingdings"/>
              </a:rPr>
              <a:t>                     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508px-Hutton_James_portrait_Raebur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55" y="-39863"/>
            <a:ext cx="3854245" cy="3915709"/>
          </a:xfrm>
          <a:prstGeom prst="rect">
            <a:avLst/>
          </a:prstGeom>
        </p:spPr>
      </p:pic>
      <p:pic>
        <p:nvPicPr>
          <p:cNvPr id="5" name="Picture 4" descr="800px-Siccar_Point_red_capstone_close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03" y="3212643"/>
            <a:ext cx="4993297" cy="364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689" y="6201151"/>
            <a:ext cx="129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Siccar</a:t>
            </a:r>
            <a:r>
              <a:rPr lang="en-US" dirty="0">
                <a:solidFill>
                  <a:srgbClr val="FFFF00"/>
                </a:solidFill>
              </a:rPr>
              <a:t> Point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75" y="269035"/>
            <a:ext cx="10364451" cy="897668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Infiltration </a:t>
            </a:r>
            <a:r>
              <a:rPr lang="en-US" altLang="en-US" dirty="0" smtClean="0">
                <a:solidFill>
                  <a:schemeClr val="tx1"/>
                </a:solidFill>
              </a:rPr>
              <a:t>considerations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77688" y="1516185"/>
            <a:ext cx="11350486" cy="46482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Intense rainfall may exceed the capacity of soil to intake water, creating </a:t>
            </a:r>
            <a:r>
              <a:rPr lang="en-US" altLang="en-US" sz="3600" dirty="0" smtClean="0"/>
              <a:t>overland </a:t>
            </a:r>
            <a:r>
              <a:rPr lang="en-US" altLang="en-US" sz="3600" dirty="0"/>
              <a:t>flow. </a:t>
            </a:r>
          </a:p>
          <a:p>
            <a:r>
              <a:rPr lang="en-US" altLang="en-US" sz="3600" dirty="0"/>
              <a:t>An important factor that occurs in saturated </a:t>
            </a:r>
            <a:r>
              <a:rPr lang="en-US" altLang="en-US" sz="3600" dirty="0" smtClean="0"/>
              <a:t>through </a:t>
            </a:r>
            <a:r>
              <a:rPr lang="en-US" altLang="en-US" sz="3600" dirty="0"/>
              <a:t>flow and NOT in </a:t>
            </a:r>
            <a:r>
              <a:rPr lang="en-US" altLang="en-US" sz="3600" dirty="0" smtClean="0"/>
              <a:t>overland flow </a:t>
            </a:r>
            <a:r>
              <a:rPr lang="en-US" altLang="en-US" sz="3600" dirty="0"/>
              <a:t>is: Saturation adds seepage pressure increasing the probability of loose particles being transported down slope.</a:t>
            </a:r>
          </a:p>
        </p:txBody>
      </p:sp>
    </p:spTree>
    <p:extLst>
      <p:ext uri="{BB962C8B-B14F-4D97-AF65-F5344CB8AC3E}">
        <p14:creationId xmlns:p14="http://schemas.microsoft.com/office/powerpoint/2010/main" val="27115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84" y="300884"/>
            <a:ext cx="10364451" cy="944560"/>
          </a:xfrm>
        </p:spPr>
        <p:txBody>
          <a:bodyPr/>
          <a:lstStyle/>
          <a:p>
            <a:r>
              <a:rPr lang="en-US" altLang="en-US" dirty="0" smtClean="0"/>
              <a:t>Through flow (Interflow)</a:t>
            </a:r>
            <a:endParaRPr lang="en-US" alt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4718" y="1245444"/>
            <a:ext cx="10363200" cy="3424237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Rapidly flowing groundwater moving down gradient within a soil catena’s interconnected cracks, burrows, root channels and soil voids with or without C or R-horizon saturation.  </a:t>
            </a:r>
          </a:p>
        </p:txBody>
      </p:sp>
    </p:spTree>
    <p:extLst>
      <p:ext uri="{BB962C8B-B14F-4D97-AF65-F5344CB8AC3E}">
        <p14:creationId xmlns:p14="http://schemas.microsoft.com/office/powerpoint/2010/main" val="18458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interflow through flow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08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7_07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197164" y="233195"/>
            <a:ext cx="9437724" cy="6398070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7844589" y="2646948"/>
            <a:ext cx="248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Effluent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844589" y="4957011"/>
            <a:ext cx="223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Influent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055" y="278986"/>
            <a:ext cx="10364451" cy="1077421"/>
          </a:xfrm>
        </p:spPr>
        <p:txBody>
          <a:bodyPr/>
          <a:lstStyle/>
          <a:p>
            <a:r>
              <a:rPr lang="en-US" altLang="en-US" dirty="0" smtClean="0"/>
              <a:t>Sheet flow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82153" y="1561867"/>
            <a:ext cx="5898476" cy="3424237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Occurs on bare low gradient surfaces, that have a scattering effect</a:t>
            </a:r>
          </a:p>
          <a:p>
            <a:pPr lvl="1"/>
            <a:r>
              <a:rPr lang="en-US" altLang="en-US" sz="3400" dirty="0" smtClean="0"/>
              <a:t> </a:t>
            </a:r>
            <a:r>
              <a:rPr lang="en-US" altLang="en-US" sz="3400" dirty="0"/>
              <a:t>s</a:t>
            </a:r>
            <a:r>
              <a:rPr lang="en-US" altLang="en-US" sz="3400" dirty="0" smtClean="0"/>
              <a:t>uppresses impact energy and channel formation. </a:t>
            </a:r>
          </a:p>
          <a:p>
            <a:r>
              <a:rPr lang="en-US" altLang="en-US" sz="3600" dirty="0" smtClean="0"/>
              <a:t>Muddy water flows as a thin, slow moving surface layer. </a:t>
            </a:r>
            <a:endParaRPr lang="en-US" altLang="en-US" sz="3600" dirty="0"/>
          </a:p>
        </p:txBody>
      </p:sp>
      <p:pic>
        <p:nvPicPr>
          <p:cNvPr id="4098" name="Picture 2" descr="Image result for sheet flow run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21" y="278986"/>
            <a:ext cx="57245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heet flow run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754" y="3739492"/>
            <a:ext cx="3272692" cy="28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8661" y="241852"/>
            <a:ext cx="4224130" cy="1356360"/>
          </a:xfrm>
        </p:spPr>
        <p:txBody>
          <a:bodyPr/>
          <a:lstStyle/>
          <a:p>
            <a:r>
              <a:rPr lang="en-US" altLang="en-US" dirty="0" smtClean="0"/>
              <a:t>Channel</a:t>
            </a:r>
            <a:br>
              <a:rPr lang="en-US" altLang="en-US" dirty="0" smtClean="0"/>
            </a:br>
            <a:r>
              <a:rPr lang="en-US" altLang="en-US" dirty="0" smtClean="0"/>
              <a:t>Development</a:t>
            </a:r>
            <a:endParaRPr lang="en-US" alt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47870" y="2261837"/>
            <a:ext cx="3965712" cy="3311189"/>
          </a:xfrm>
        </p:spPr>
        <p:txBody>
          <a:bodyPr/>
          <a:lstStyle/>
          <a:p>
            <a:r>
              <a:rPr lang="en-US" altLang="en-US" sz="3600" dirty="0" smtClean="0"/>
              <a:t>Piping and Sapping </a:t>
            </a:r>
          </a:p>
          <a:p>
            <a:r>
              <a:rPr lang="en-US" altLang="en-US" sz="3600" dirty="0" smtClean="0"/>
              <a:t>Rills</a:t>
            </a:r>
          </a:p>
          <a:p>
            <a:r>
              <a:rPr lang="en-US" altLang="en-US" sz="3600" dirty="0" err="1" smtClean="0"/>
              <a:t>Gulleys</a:t>
            </a:r>
            <a:endParaRPr lang="en-US" altLang="en-US" sz="3600" dirty="0" smtClean="0"/>
          </a:p>
          <a:p>
            <a:endParaRPr lang="en-US" altLang="en-US" dirty="0" smtClean="0"/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3" y="322333"/>
            <a:ext cx="8323080" cy="52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8417" y="281609"/>
            <a:ext cx="9875520" cy="1356360"/>
          </a:xfrm>
        </p:spPr>
        <p:txBody>
          <a:bodyPr/>
          <a:lstStyle/>
          <a:p>
            <a:r>
              <a:rPr lang="en-US" altLang="en-US" dirty="0" smtClean="0"/>
              <a:t>Rill and Gully Formation</a:t>
            </a:r>
            <a:endParaRPr lang="en-US" alt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17443" y="1486926"/>
            <a:ext cx="11320670" cy="3311189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A critical point is reached once the landscape threshold is reached and erosion is initiated.</a:t>
            </a:r>
          </a:p>
          <a:p>
            <a:r>
              <a:rPr lang="en-US" altLang="en-US" sz="3600" dirty="0" smtClean="0"/>
              <a:t>Piping is a function of seepage pressure in soil that aggressively undermines small pits or rill heads where seepage pressure is the greatest.  Start of </a:t>
            </a:r>
            <a:r>
              <a:rPr lang="en-US" altLang="en-US" sz="3600" dirty="0" err="1" smtClean="0"/>
              <a:t>headward</a:t>
            </a:r>
            <a:r>
              <a:rPr lang="en-US" altLang="en-US" sz="3600" dirty="0" smtClean="0"/>
              <a:t> propagation. 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27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1425" y="277814"/>
            <a:ext cx="10972800" cy="1139825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tx1"/>
                </a:solidFill>
              </a:rPr>
              <a:t>Rills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11425" y="1417639"/>
            <a:ext cx="643724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>
                <a:solidFill>
                  <a:schemeClr val="tx1"/>
                </a:solidFill>
              </a:rPr>
              <a:t>Threads of higher velocity and more turbulent current eroded small channels. </a:t>
            </a:r>
          </a:p>
        </p:txBody>
      </p:sp>
      <p:pic>
        <p:nvPicPr>
          <p:cNvPr id="38918" name="Picture 6" descr="NRCSIA991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8308" y="0"/>
            <a:ext cx="4923692" cy="6894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20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sz="4800" dirty="0">
                <a:solidFill>
                  <a:schemeClr val="tx1"/>
                </a:solidFill>
              </a:rPr>
              <a:t>Gully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2278" y="1297355"/>
            <a:ext cx="4568262" cy="4525963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A stream channel with distinct </a:t>
            </a:r>
            <a:r>
              <a:rPr lang="en-US" altLang="en-US" sz="3600" dirty="0" smtClean="0">
                <a:solidFill>
                  <a:schemeClr val="tx1"/>
                </a:solidFill>
              </a:rPr>
              <a:t>cut banks </a:t>
            </a:r>
            <a:r>
              <a:rPr lang="en-US" altLang="en-US" sz="3600" dirty="0">
                <a:solidFill>
                  <a:schemeClr val="tx1"/>
                </a:solidFill>
              </a:rPr>
              <a:t>and commonly a steep head. </a:t>
            </a:r>
          </a:p>
          <a:p>
            <a:r>
              <a:rPr lang="en-US" altLang="en-US" sz="3600" dirty="0" smtClean="0">
                <a:solidFill>
                  <a:schemeClr val="tx1"/>
                </a:solidFill>
              </a:rPr>
              <a:t>agricultural </a:t>
            </a:r>
            <a:r>
              <a:rPr lang="en-US" altLang="en-US" sz="3600" dirty="0">
                <a:solidFill>
                  <a:schemeClr val="tx1"/>
                </a:solidFill>
              </a:rPr>
              <a:t>practices.</a:t>
            </a:r>
          </a:p>
        </p:txBody>
      </p:sp>
      <p:pic>
        <p:nvPicPr>
          <p:cNvPr id="5122" name="Picture 2" descr="Image result for Gully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2"/>
          <a:stretch/>
        </p:blipFill>
        <p:spPr bwMode="auto">
          <a:xfrm>
            <a:off x="4793575" y="0"/>
            <a:ext cx="7401738" cy="471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278" y="6034737"/>
            <a:ext cx="6004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John Thomas – Hungry Canyons Alliance 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www.goldenhillsrcd.org/hungry-canyons-alliance.html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37" y="0"/>
            <a:ext cx="528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98" y="224480"/>
            <a:ext cx="10364451" cy="136578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Sediment supply / Bank Stability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901"/>
            <a:ext cx="6197583" cy="46441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39" y="2213901"/>
            <a:ext cx="6238461" cy="4644099"/>
          </a:xfrm>
        </p:spPr>
      </p:pic>
    </p:spTree>
    <p:extLst>
      <p:ext uri="{BB962C8B-B14F-4D97-AF65-F5344CB8AC3E}">
        <p14:creationId xmlns:p14="http://schemas.microsoft.com/office/powerpoint/2010/main" val="16624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1" y="196645"/>
            <a:ext cx="9875520" cy="1356360"/>
          </a:xfrm>
        </p:spPr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Playfair</a:t>
            </a:r>
            <a:r>
              <a:rPr lang="en-US" dirty="0"/>
              <a:t> (1748 – 1819)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1" y="1327355"/>
            <a:ext cx="5625383" cy="4623134"/>
          </a:xfrm>
        </p:spPr>
        <p:txBody>
          <a:bodyPr/>
          <a:lstStyle/>
          <a:p>
            <a:r>
              <a:rPr lang="en-US" sz="3600" dirty="0" smtClean="0"/>
              <a:t>John </a:t>
            </a:r>
            <a:r>
              <a:rPr lang="en-US" sz="3600" dirty="0" err="1" smtClean="0"/>
              <a:t>Playfair</a:t>
            </a:r>
            <a:r>
              <a:rPr lang="en-US" sz="3600" dirty="0" smtClean="0"/>
              <a:t> (1748 – 1819) younger colleague of Hutton</a:t>
            </a:r>
          </a:p>
          <a:p>
            <a:endParaRPr lang="en-US" sz="3600" dirty="0"/>
          </a:p>
          <a:p>
            <a:pPr>
              <a:buFont typeface="Wingdings" charset="0"/>
              <a:buChar char="è"/>
            </a:pPr>
            <a:r>
              <a:rPr lang="en-US" sz="3600" dirty="0" smtClean="0">
                <a:sym typeface="Wingdings"/>
              </a:rPr>
              <a:t>1802 – </a:t>
            </a:r>
            <a:r>
              <a:rPr lang="en-US" sz="3600" u="sng" dirty="0" smtClean="0">
                <a:sym typeface="Wingdings"/>
              </a:rPr>
              <a:t>Illustrations of the </a:t>
            </a:r>
            <a:r>
              <a:rPr lang="en-US" sz="3600" u="sng" dirty="0" err="1" smtClean="0">
                <a:sym typeface="Wingdings"/>
              </a:rPr>
              <a:t>Huttonian</a:t>
            </a:r>
            <a:r>
              <a:rPr lang="en-US" sz="3600" u="sng" dirty="0" smtClean="0">
                <a:sym typeface="Wingdings"/>
              </a:rPr>
              <a:t> Theory of the Earth</a:t>
            </a:r>
            <a:r>
              <a:rPr lang="en-US" dirty="0" smtClean="0">
                <a:sym typeface="Wingdings"/>
              </a:rPr>
              <a:t>		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9780511973086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56" y="4080055"/>
            <a:ext cx="2087992" cy="2777945"/>
          </a:xfrm>
          <a:prstGeom prst="rect">
            <a:avLst/>
          </a:prstGeom>
        </p:spPr>
      </p:pic>
      <p:pic>
        <p:nvPicPr>
          <p:cNvPr id="5" name="Picture 4" descr="200px-John_Playfair_by_Sir_Henry_Raebu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48" y="0"/>
            <a:ext cx="3795252" cy="47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836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6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29" y="198783"/>
            <a:ext cx="10364451" cy="1226634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Channel Types</a:t>
            </a:r>
            <a:endParaRPr lang="en-US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9" y="1332452"/>
            <a:ext cx="6811076" cy="523859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05" y="1"/>
            <a:ext cx="5117895" cy="6857999"/>
          </a:xfrm>
        </p:spPr>
      </p:pic>
    </p:spTree>
    <p:extLst>
      <p:ext uri="{BB962C8B-B14F-4D97-AF65-F5344CB8AC3E}">
        <p14:creationId xmlns:p14="http://schemas.microsoft.com/office/powerpoint/2010/main" val="238946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43"/>
          <a:stretch/>
        </p:blipFill>
        <p:spPr>
          <a:xfrm>
            <a:off x="-105221" y="0"/>
            <a:ext cx="12297221" cy="6858000"/>
          </a:xfrm>
        </p:spPr>
      </p:pic>
    </p:spTree>
    <p:extLst>
      <p:ext uri="{BB962C8B-B14F-4D97-AF65-F5344CB8AC3E}">
        <p14:creationId xmlns:p14="http://schemas.microsoft.com/office/powerpoint/2010/main" val="11176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5862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69"/>
          <a:stretch/>
        </p:blipFill>
        <p:spPr>
          <a:xfrm>
            <a:off x="0" y="0"/>
            <a:ext cx="9760226" cy="6868996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4"/>
          <a:stretch/>
        </p:blipFill>
        <p:spPr>
          <a:xfrm>
            <a:off x="4899588" y="0"/>
            <a:ext cx="7292412" cy="4315145"/>
          </a:xfrm>
        </p:spPr>
      </p:pic>
    </p:spTree>
    <p:extLst>
      <p:ext uri="{BB962C8B-B14F-4D97-AF65-F5344CB8AC3E}">
        <p14:creationId xmlns:p14="http://schemas.microsoft.com/office/powerpoint/2010/main" val="37147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5339" y="2057399"/>
            <a:ext cx="4033286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/>
              <a:t>Primary sediment – fine/silt</a:t>
            </a:r>
            <a:endParaRPr lang="en-US" sz="3600" dirty="0"/>
          </a:p>
        </p:txBody>
      </p:sp>
      <p:pic>
        <p:nvPicPr>
          <p:cNvPr id="107525" name="Picture 5" descr="meandering_river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4775"/>
            <a:ext cx="7911966" cy="696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7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glafluv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56" y="253287"/>
            <a:ext cx="10331271" cy="6340017"/>
          </a:xfrm>
          <a:noFill/>
        </p:spPr>
      </p:pic>
    </p:spTree>
    <p:extLst>
      <p:ext uri="{BB962C8B-B14F-4D97-AF65-F5344CB8AC3E}">
        <p14:creationId xmlns:p14="http://schemas.microsoft.com/office/powerpoint/2010/main" val="25712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7208" y="436345"/>
            <a:ext cx="4070509" cy="13563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729538" y="2265546"/>
            <a:ext cx="4253915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/>
              <a:t>Primary Sediment – Course/gravel</a:t>
            </a:r>
          </a:p>
          <a:p>
            <a:pPr marL="45720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Picture 5" descr="braide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7295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3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ream bank stability rating tabl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0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0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/>
          <a:stretch/>
        </p:blipFill>
        <p:spPr>
          <a:xfrm>
            <a:off x="0" y="0"/>
            <a:ext cx="6494988" cy="39714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52" y="2886524"/>
            <a:ext cx="5879648" cy="3971476"/>
          </a:xfrm>
        </p:spPr>
      </p:pic>
    </p:spTree>
    <p:extLst>
      <p:ext uri="{BB962C8B-B14F-4D97-AF65-F5344CB8AC3E}">
        <p14:creationId xmlns:p14="http://schemas.microsoft.com/office/powerpoint/2010/main" val="27762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1" y="213066"/>
            <a:ext cx="9875520" cy="1356360"/>
          </a:xfrm>
        </p:spPr>
        <p:txBody>
          <a:bodyPr/>
          <a:lstStyle/>
          <a:p>
            <a:r>
              <a:rPr lang="en-US" dirty="0"/>
              <a:t>Sir Charles Lyell (1797 – 1875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" y="1240079"/>
            <a:ext cx="9444743" cy="481289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>
              <a:buFont typeface="Wingdings" charset="0"/>
              <a:buChar char="è"/>
            </a:pPr>
            <a:r>
              <a:rPr lang="en-US" sz="3600" dirty="0" smtClean="0">
                <a:sym typeface="Wingdings"/>
              </a:rPr>
              <a:t>1830-1872 (12 editions) – </a:t>
            </a:r>
            <a:r>
              <a:rPr lang="en-US" sz="3600" u="sng" dirty="0" smtClean="0">
                <a:sym typeface="Wingdings"/>
              </a:rPr>
              <a:t>Principles of Geology</a:t>
            </a:r>
          </a:p>
          <a:p>
            <a:pPr marL="0" indent="0">
              <a:buNone/>
            </a:pPr>
            <a:r>
              <a:rPr lang="en-US" sz="3600" dirty="0" smtClean="0">
                <a:sym typeface="Wingdings"/>
              </a:rPr>
              <a:t>Greatly influenced by Hutton, </a:t>
            </a:r>
            <a:r>
              <a:rPr lang="en-US" sz="3600" dirty="0" err="1" smtClean="0">
                <a:sym typeface="Wingdings"/>
              </a:rPr>
              <a:t>Playfair</a:t>
            </a:r>
            <a:r>
              <a:rPr lang="en-US" sz="3600" dirty="0" smtClean="0">
                <a:sym typeface="Wingdings"/>
              </a:rPr>
              <a:t>, and Darwin</a:t>
            </a:r>
          </a:p>
          <a:p>
            <a:pPr marL="0" indent="0">
              <a:buNone/>
            </a:pPr>
            <a:r>
              <a:rPr lang="en-US" sz="3600" dirty="0" smtClean="0">
                <a:sym typeface="Wingdings"/>
              </a:rPr>
              <a:t>Probably did more to advance geologic knowledge in general than any one person 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		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220px-Charles_Lyell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830" y="0"/>
            <a:ext cx="2497362" cy="3539613"/>
          </a:xfrm>
          <a:prstGeom prst="rect">
            <a:avLst/>
          </a:prstGeom>
        </p:spPr>
      </p:pic>
      <p:pic>
        <p:nvPicPr>
          <p:cNvPr id="6" name="Picture 5" descr="rncse29.2-moor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87" y="3339253"/>
            <a:ext cx="2385605" cy="35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49" y="254724"/>
            <a:ext cx="10364451" cy="1176829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Vegetation/Riparian System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1553"/>
            <a:ext cx="5978013" cy="447956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01" y="1431553"/>
            <a:ext cx="6710499" cy="4479567"/>
          </a:xfrm>
        </p:spPr>
      </p:pic>
    </p:spTree>
    <p:extLst>
      <p:ext uri="{BB962C8B-B14F-4D97-AF65-F5344CB8AC3E}">
        <p14:creationId xmlns:p14="http://schemas.microsoft.com/office/powerpoint/2010/main" val="31376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221605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1209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693"/>
          </a:xfrm>
        </p:spPr>
      </p:pic>
    </p:spTree>
    <p:extLst>
      <p:ext uri="{BB962C8B-B14F-4D97-AF65-F5344CB8AC3E}">
        <p14:creationId xmlns:p14="http://schemas.microsoft.com/office/powerpoint/2010/main" val="20341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2041802"/>
            <a:ext cx="4953802" cy="357278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en-US" altLang="en-US" sz="4400" dirty="0" smtClean="0">
                <a:solidFill>
                  <a:schemeClr val="tx1"/>
                </a:solidFill>
              </a:rPr>
              <a:t>“A river or drainage basin might be considered to have a heritage, rather than an origin</a:t>
            </a:r>
            <a:r>
              <a:rPr lang="en-US" altLang="en-US" sz="3600" dirty="0" smtClean="0">
                <a:solidFill>
                  <a:schemeClr val="tx1"/>
                </a:solidFill>
              </a:rPr>
              <a:t>.”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852" y="447389"/>
            <a:ext cx="40879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/>
              <a:t>Luna Leopold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613" y="6285666"/>
            <a:ext cx="9146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www.usgs.gov/news/lessons-learned-legend-luna-leopolds-view-river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4"/>
          <a:stretch/>
        </p:blipFill>
        <p:spPr>
          <a:xfrm>
            <a:off x="4953802" y="0"/>
            <a:ext cx="723819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613" y="5653008"/>
            <a:ext cx="351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First Chief Hydrologist </a:t>
            </a:r>
            <a:r>
              <a:rPr lang="en-US" dirty="0"/>
              <a:t>at the USGS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613" y="5969337"/>
            <a:ext cx="440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http://eps.berkeley.edu/people/lunaleopold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Hydrographs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3200"/>
              <a:t>Provides an important visual reflection of precipitation in a given watershed. </a:t>
            </a:r>
          </a:p>
          <a:p>
            <a:pPr>
              <a:lnSpc>
                <a:spcPct val="80000"/>
              </a:lnSpc>
            </a:pPr>
            <a:r>
              <a:rPr lang="en-US" altLang="en-US" sz="3200"/>
              <a:t>(A fingerprint if you will)</a:t>
            </a:r>
          </a:p>
        </p:txBody>
      </p:sp>
    </p:spTree>
    <p:extLst>
      <p:ext uri="{BB962C8B-B14F-4D97-AF65-F5344CB8AC3E}">
        <p14:creationId xmlns:p14="http://schemas.microsoft.com/office/powerpoint/2010/main" val="14254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8935" y="147484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en-US" sz="5400" dirty="0"/>
              <a:t>The Water Year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87595" y="1892967"/>
            <a:ext cx="4746522" cy="4038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October 1</a:t>
            </a:r>
            <a:r>
              <a:rPr lang="en-US" altLang="en-US" sz="4000" baseline="30000" dirty="0"/>
              <a:t>st</a:t>
            </a:r>
            <a:r>
              <a:rPr lang="en-US" altLang="en-US" sz="4000" dirty="0"/>
              <a:t>  to September 30</a:t>
            </a:r>
            <a:r>
              <a:rPr lang="en-US" altLang="en-US" sz="4000" baseline="30000" dirty="0"/>
              <a:t>th</a:t>
            </a:r>
            <a:r>
              <a:rPr lang="en-US" altLang="en-US" sz="4000" dirty="0"/>
              <a:t> </a:t>
            </a:r>
          </a:p>
          <a:p>
            <a:r>
              <a:rPr lang="en-US" altLang="en-US" sz="4000" dirty="0"/>
              <a:t>Based on recharge time.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21354" t="29003" r="23220" b="5799"/>
          <a:stretch/>
        </p:blipFill>
        <p:spPr>
          <a:xfrm>
            <a:off x="4841076" y="19174"/>
            <a:ext cx="7350923" cy="55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t="4158" r="2524" b="7097"/>
          <a:stretch/>
        </p:blipFill>
        <p:spPr>
          <a:xfrm>
            <a:off x="0" y="68587"/>
            <a:ext cx="12192000" cy="6789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7"/>
            <a:ext cx="9875520" cy="135636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Discharge 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649" y="1182329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/>
              <a:t>Q = Avg. W*Avg. D*Avg. V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61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43841"/>
            <a:ext cx="9875520" cy="1356360"/>
          </a:xfrm>
        </p:spPr>
        <p:txBody>
          <a:bodyPr/>
          <a:lstStyle/>
          <a:p>
            <a:r>
              <a:rPr lang="en-US" altLang="en-US" dirty="0"/>
              <a:t>Stream Flow Measurement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19729"/>
            <a:ext cx="8186286" cy="453072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Gauging stations</a:t>
            </a:r>
          </a:p>
          <a:p>
            <a:pPr lvl="1"/>
            <a:r>
              <a:rPr lang="en-US" altLang="en-US" sz="3200" dirty="0">
                <a:solidFill>
                  <a:schemeClr val="tx1"/>
                </a:solidFill>
              </a:rPr>
              <a:t>Distributed in rivers throughout the world</a:t>
            </a:r>
          </a:p>
          <a:p>
            <a:pPr lvl="1"/>
            <a:r>
              <a:rPr lang="en-US" altLang="en-US" sz="3200" dirty="0">
                <a:solidFill>
                  <a:schemeClr val="tx1"/>
                </a:solidFill>
              </a:rPr>
              <a:t>Monitor stream discharge, water surface level, and the amount of suspended sediment </a:t>
            </a:r>
          </a:p>
          <a:p>
            <a:pPr lvl="1"/>
            <a:r>
              <a:rPr lang="en-US" altLang="en-US" sz="3200" dirty="0">
                <a:solidFill>
                  <a:schemeClr val="tx1"/>
                </a:solidFill>
              </a:rPr>
              <a:t>Continuously or periodically </a:t>
            </a:r>
          </a:p>
          <a:p>
            <a:r>
              <a:rPr lang="en-US" altLang="en-US" sz="3600" dirty="0"/>
              <a:t> </a:t>
            </a:r>
            <a:r>
              <a:rPr lang="en-US" altLang="en-US" sz="3200" dirty="0"/>
              <a:t>Discharge = (Water Velocity * Channel Area)</a:t>
            </a:r>
          </a:p>
          <a:p>
            <a:endParaRPr lang="en-US" altLang="en-US" sz="2400" dirty="0"/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15" y="243841"/>
            <a:ext cx="3415105" cy="45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6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" y="253465"/>
            <a:ext cx="4754880" cy="570298"/>
          </a:xfrm>
        </p:spPr>
        <p:txBody>
          <a:bodyPr/>
          <a:lstStyle/>
          <a:p>
            <a:pPr marL="4572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waterdata.usgs.gov/ia/nwis/rt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564" b="5462"/>
          <a:stretch/>
        </p:blipFill>
        <p:spPr>
          <a:xfrm>
            <a:off x="356135" y="703107"/>
            <a:ext cx="11657281" cy="5899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17708" y="253465"/>
            <a:ext cx="6095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CF = 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waterdata.usgs.gov/ia/nwis/uv?site_no=05464000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1" y="273946"/>
            <a:ext cx="9875520" cy="1356360"/>
          </a:xfrm>
        </p:spPr>
        <p:txBody>
          <a:bodyPr/>
          <a:lstStyle/>
          <a:p>
            <a:r>
              <a:rPr lang="en-US" dirty="0"/>
              <a:t>Louis Agassiz (1807 – 1873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89" y="865239"/>
            <a:ext cx="8042276" cy="57540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1840 – </a:t>
            </a:r>
            <a:r>
              <a:rPr lang="en-US" sz="2800" u="sng" dirty="0" smtClean="0">
                <a:sym typeface="Wingdings"/>
              </a:rPr>
              <a:t>Study on Glaciers</a:t>
            </a:r>
            <a:r>
              <a:rPr lang="en-US" sz="2800" dirty="0" smtClean="0">
                <a:sym typeface="Wingdings"/>
              </a:rPr>
              <a:t>, </a:t>
            </a:r>
            <a:r>
              <a:rPr lang="en-US" sz="2800" dirty="0" smtClean="0">
                <a:sym typeface="Wingdings"/>
              </a:rPr>
              <a:t>Agassiz </a:t>
            </a:r>
            <a:r>
              <a:rPr lang="en-US" sz="2800" dirty="0" smtClean="0">
                <a:sym typeface="Wingdings"/>
              </a:rPr>
              <a:t>advanced the concept of an “Ice Age”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ym typeface="Wingdings"/>
              </a:rPr>
              <a:t>Several others anticipated his conclusions: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 err="1">
                <a:sym typeface="Wingdings"/>
              </a:rPr>
              <a:t>Bernhardi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(Germany</a:t>
            </a:r>
            <a:r>
              <a:rPr lang="en-US" sz="2800" dirty="0">
                <a:sym typeface="Wingdings"/>
              </a:rPr>
              <a:t>), </a:t>
            </a:r>
            <a:r>
              <a:rPr lang="en-US" sz="2800" dirty="0" err="1">
                <a:sym typeface="Wingdings"/>
              </a:rPr>
              <a:t>Venetz</a:t>
            </a:r>
            <a:r>
              <a:rPr lang="en-US" sz="2800" dirty="0">
                <a:sym typeface="Wingdings"/>
              </a:rPr>
              <a:t> and </a:t>
            </a:r>
            <a:r>
              <a:rPr lang="en-US" sz="2800" dirty="0" err="1">
                <a:sym typeface="Wingdings"/>
              </a:rPr>
              <a:t>Charpentier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( </a:t>
            </a:r>
            <a:r>
              <a:rPr lang="en-US" sz="2800" dirty="0">
                <a:sym typeface="Wingdings"/>
              </a:rPr>
              <a:t>Switzerland)</a:t>
            </a:r>
          </a:p>
          <a:p>
            <a:pPr marL="0" indent="0">
              <a:lnSpc>
                <a:spcPct val="70000"/>
              </a:lnSpc>
              <a:buNone/>
            </a:pPr>
            <a:endParaRPr lang="en-US" sz="2800" dirty="0">
              <a:sym typeface="Wingdings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ym typeface="Wingdings"/>
              </a:rPr>
              <a:t>Agassiz later came to the U.S. and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ym typeface="Wingdings"/>
              </a:rPr>
              <a:t>convinced geologists like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ym typeface="Wingdings"/>
              </a:rPr>
              <a:t>T.C. Chamberlin and Frank </a:t>
            </a:r>
            <a:r>
              <a:rPr lang="en-US" sz="2800" dirty="0" err="1">
                <a:sym typeface="Wingdings"/>
              </a:rPr>
              <a:t>Leverett</a:t>
            </a:r>
            <a:endParaRPr lang="en-US" sz="2800" dirty="0">
              <a:sym typeface="Wingdings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ym typeface="Wingdings"/>
              </a:rPr>
              <a:t> of the former presence of a large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ym typeface="Wingdings"/>
              </a:rPr>
              <a:t>ice sheet in North America </a:t>
            </a:r>
            <a:endParaRPr lang="en-US" sz="2800" dirty="0"/>
          </a:p>
        </p:txBody>
      </p:sp>
      <p:pic>
        <p:nvPicPr>
          <p:cNvPr id="4" name="Picture 3" descr="220px-Louis_Agassiz_H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5" y="248121"/>
            <a:ext cx="4517058" cy="63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25" y="243840"/>
            <a:ext cx="7452360" cy="860647"/>
          </a:xfrm>
        </p:spPr>
        <p:txBody>
          <a:bodyPr/>
          <a:lstStyle/>
          <a:p>
            <a:r>
              <a:rPr lang="en-US" dirty="0" smtClean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Iowa Flood Information System</a:t>
            </a:r>
            <a:endParaRPr lang="en-US" dirty="0">
              <a:ln w="158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115" b="5271"/>
          <a:stretch/>
        </p:blipFill>
        <p:spPr>
          <a:xfrm>
            <a:off x="238224" y="979358"/>
            <a:ext cx="11073025" cy="558171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6370" y="2384659"/>
            <a:ext cx="4754880" cy="40233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dirty="0">
                <a:solidFill>
                  <a:schemeClr val="tx1"/>
                </a:solidFill>
              </a:rPr>
              <a:t>Rating curves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754" y="1529183"/>
            <a:ext cx="5517277" cy="5328817"/>
          </a:xfrm>
        </p:spPr>
        <p:txBody>
          <a:bodyPr>
            <a:normAutofit lnSpcReduction="10000"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Once the discharge is determined for a </a:t>
            </a:r>
            <a:r>
              <a:rPr lang="en-US" altLang="en-US" sz="3600" dirty="0" smtClean="0">
                <a:solidFill>
                  <a:schemeClr val="tx1"/>
                </a:solidFill>
              </a:rPr>
              <a:t>variety </a:t>
            </a:r>
            <a:r>
              <a:rPr lang="en-US" altLang="en-US" sz="3600" dirty="0">
                <a:solidFill>
                  <a:schemeClr val="tx1"/>
                </a:solidFill>
              </a:rPr>
              <a:t>of rainfall events, a rating curve may be produced</a:t>
            </a:r>
            <a:r>
              <a:rPr lang="en-US" altLang="en-US" sz="3600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en-US" altLang="en-US" sz="3600" dirty="0">
                <a:solidFill>
                  <a:schemeClr val="tx1"/>
                </a:solidFill>
              </a:rPr>
              <a:t>T</a:t>
            </a:r>
            <a:r>
              <a:rPr lang="en-US" altLang="en-US" sz="3600" dirty="0" smtClean="0">
                <a:solidFill>
                  <a:schemeClr val="tx1"/>
                </a:solidFill>
              </a:rPr>
              <a:t>hen</a:t>
            </a:r>
          </a:p>
          <a:p>
            <a:r>
              <a:rPr lang="en-US" altLang="en-US" sz="3600" dirty="0">
                <a:solidFill>
                  <a:schemeClr val="tx1"/>
                </a:solidFill>
              </a:rPr>
              <a:t>Discharge may be determined by simply measuring the water surface</a:t>
            </a:r>
          </a:p>
          <a:p>
            <a:pPr marL="45720" indent="0">
              <a:buNone/>
            </a:pPr>
            <a:r>
              <a:rPr lang="en-US" altLang="en-US" sz="3600" dirty="0" smtClean="0">
                <a:solidFill>
                  <a:schemeClr val="tx1"/>
                </a:solidFill>
              </a:rPr>
              <a:t> 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  <p:pic>
        <p:nvPicPr>
          <p:cNvPr id="62469" name="Picture 5" descr="ratingcur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4555" y="553065"/>
            <a:ext cx="6361471" cy="52315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67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101" y="253465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en-US" sz="5400" dirty="0"/>
              <a:t>Hydrographs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82604" y="1609825"/>
            <a:ext cx="11379468" cy="40386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Plot </a:t>
            </a:r>
            <a:r>
              <a:rPr lang="en-US" altLang="en-US" sz="3600" dirty="0"/>
              <a:t>Discharge vs. Time</a:t>
            </a:r>
          </a:p>
          <a:p>
            <a:r>
              <a:rPr lang="en-US" altLang="en-US" sz="3600" dirty="0"/>
              <a:t>By connecting the two low points on a hydrograph it is possible to separate </a:t>
            </a:r>
            <a:r>
              <a:rPr lang="en-US" altLang="en-US" sz="3600" dirty="0" err="1"/>
              <a:t>baseflow</a:t>
            </a:r>
            <a:r>
              <a:rPr lang="en-US" altLang="en-US" sz="3600" dirty="0"/>
              <a:t> (groundwater) and storm surge from a rainfall event.</a:t>
            </a:r>
          </a:p>
          <a:p>
            <a:r>
              <a:rPr lang="en-US" altLang="en-US" sz="3600" dirty="0"/>
              <a:t>Helpful in determining </a:t>
            </a:r>
            <a:r>
              <a:rPr lang="en-US" altLang="en-US" sz="3600" dirty="0" smtClean="0"/>
              <a:t>flood crests </a:t>
            </a:r>
            <a:r>
              <a:rPr lang="en-US" altLang="en-US" sz="3600" dirty="0"/>
              <a:t>as </a:t>
            </a:r>
            <a:r>
              <a:rPr lang="en-US" altLang="en-US" sz="3600" dirty="0" smtClean="0"/>
              <a:t>well as </a:t>
            </a:r>
            <a:r>
              <a:rPr lang="en-US" altLang="en-US" sz="3600" dirty="0"/>
              <a:t>contaminate </a:t>
            </a:r>
            <a:r>
              <a:rPr lang="en-US" altLang="en-US" sz="3600" dirty="0" smtClean="0"/>
              <a:t>plum migration </a:t>
            </a:r>
            <a:endParaRPr lang="en-US" altLang="en-US" sz="3600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65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hydrgrph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214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0" y="-1"/>
            <a:ext cx="5605670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22" y="221974"/>
            <a:ext cx="9875520" cy="1356360"/>
          </a:xfrm>
        </p:spPr>
        <p:txBody>
          <a:bodyPr/>
          <a:lstStyle/>
          <a:p>
            <a:r>
              <a:rPr lang="en-US" altLang="en-US" dirty="0"/>
              <a:t>Hydrographs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208722" y="1800308"/>
            <a:ext cx="4979505" cy="4038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Low-ordered streams will appear ‘flashy</a:t>
            </a:r>
            <a:r>
              <a:rPr lang="en-US" altLang="en-US" sz="4000" dirty="0" smtClean="0"/>
              <a:t>’</a:t>
            </a:r>
          </a:p>
          <a:p>
            <a:pPr marL="45720" indent="0">
              <a:buNone/>
            </a:pPr>
            <a:endParaRPr lang="en-US" altLang="en-US" sz="4000" dirty="0"/>
          </a:p>
          <a:p>
            <a:r>
              <a:rPr lang="en-US" altLang="en-US" sz="4000" dirty="0"/>
              <a:t>High-ordered stream will appear ‘gradual’ </a:t>
            </a:r>
          </a:p>
        </p:txBody>
      </p:sp>
      <p:pic>
        <p:nvPicPr>
          <p:cNvPr id="4" name="Picture 5" descr="hydrographbloom"/>
          <p:cNvPicPr>
            <a:picLocks noChangeAspect="1" noChangeArrowheads="1"/>
          </p:cNvPicPr>
          <p:nvPr/>
        </p:nvPicPr>
        <p:blipFill>
          <a:blip r:embed="rId2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504"/>
          <a:stretch>
            <a:fillRect/>
          </a:stretch>
        </p:blipFill>
        <p:spPr>
          <a:xfrm>
            <a:off x="5496339" y="0"/>
            <a:ext cx="6783456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6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8979377" cy="6884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2490" cy="6782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9278507" cy="67828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0944" y="230886"/>
            <a:ext cx="5147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wiki.sustainabletechnologies.ca/wiki/Urbanization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1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875520" cy="982894"/>
          </a:xfrm>
        </p:spPr>
        <p:txBody>
          <a:bodyPr/>
          <a:lstStyle/>
          <a:p>
            <a:r>
              <a:rPr lang="en-US" dirty="0" smtClean="0"/>
              <a:t>River Restoration – Iowa DNR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7133" y="0"/>
            <a:ext cx="4054867" cy="43356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 smtClean="0">
              <a:hlinkClick r:id="rId2"/>
            </a:endParaRPr>
          </a:p>
          <a:p>
            <a:pPr marL="45720" indent="0">
              <a:buNone/>
            </a:pP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www.iowadnr.gov/Environmental-Protection/Water-Quality/River-Restoration/River-Restoration-Toolbox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470"/>
            <a:ext cx="8252464" cy="5531129"/>
          </a:xfrm>
        </p:spPr>
      </p:pic>
    </p:spTree>
    <p:extLst>
      <p:ext uri="{BB962C8B-B14F-4D97-AF65-F5344CB8AC3E}">
        <p14:creationId xmlns:p14="http://schemas.microsoft.com/office/powerpoint/2010/main" val="37254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529</TotalTime>
  <Words>1734</Words>
  <Application>Microsoft Office PowerPoint</Application>
  <PresentationFormat>Widescreen</PresentationFormat>
  <Paragraphs>292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9" baseType="lpstr">
      <vt:lpstr>Corbel</vt:lpstr>
      <vt:lpstr>Wingdings</vt:lpstr>
      <vt:lpstr>Basis</vt:lpstr>
      <vt:lpstr>Iowa The Rivers  of Her Valleys 4.0 </vt:lpstr>
      <vt:lpstr>Geomorphology </vt:lpstr>
      <vt:lpstr>GEOMORPHOLOGY</vt:lpstr>
      <vt:lpstr>BRIEF HISTORY OF GEOMORPHIC THOUGHT</vt:lpstr>
      <vt:lpstr>Aristotle (384 – 322 BC)  </vt:lpstr>
      <vt:lpstr>James Hutton (1726 – 1797)</vt:lpstr>
      <vt:lpstr>John Playfair (1748 – 1819)</vt:lpstr>
      <vt:lpstr>Sir Charles Lyell (1797 – 1875)</vt:lpstr>
      <vt:lpstr>Louis Agassiz (1807 – 1873)</vt:lpstr>
      <vt:lpstr>Developments in North America </vt:lpstr>
      <vt:lpstr>G. K. Gilbert (1843 – 1918) often called the father of modern American geomorphology </vt:lpstr>
      <vt:lpstr>William Morris Davis (1850 – 1934)</vt:lpstr>
      <vt:lpstr>Fluvial Geomorphology</vt:lpstr>
      <vt:lpstr>PowerPoint Presentation</vt:lpstr>
      <vt:lpstr>Fluvial Geomorphology</vt:lpstr>
      <vt:lpstr>Anthropogenic vs. Natural change</vt:lpstr>
      <vt:lpstr>Rural to Urban connections</vt:lpstr>
      <vt:lpstr>Floods</vt:lpstr>
      <vt:lpstr>Holocene Vs. ‘Anthropocene’ Epochs </vt:lpstr>
      <vt:lpstr>PowerPoint Presentation</vt:lpstr>
      <vt:lpstr>PowerPoint Presentation</vt:lpstr>
      <vt:lpstr>Global Sedimentary Transport</vt:lpstr>
      <vt:lpstr>PowerPoint Presentation</vt:lpstr>
      <vt:lpstr>PowerPoint Presentation</vt:lpstr>
      <vt:lpstr>PowerPoint Presentation</vt:lpstr>
      <vt:lpstr>Drainage patterns</vt:lpstr>
      <vt:lpstr>PowerPoint Presentation</vt:lpstr>
      <vt:lpstr>Grade and Base level</vt:lpstr>
      <vt:lpstr>The concept of Grade in fluvial systems.</vt:lpstr>
      <vt:lpstr>PowerPoint Presentation</vt:lpstr>
      <vt:lpstr>PowerPoint Presentation</vt:lpstr>
      <vt:lpstr>River Variables – Complex/Dynamic Systems</vt:lpstr>
      <vt:lpstr>Energy </vt:lpstr>
      <vt:lpstr>PowerPoint Presentation</vt:lpstr>
      <vt:lpstr>Energy to the Fluvial System</vt:lpstr>
      <vt:lpstr>Variable Energy  Processes   Change   Products/landforms  </vt:lpstr>
      <vt:lpstr>Energy considerations</vt:lpstr>
      <vt:lpstr>Energy cont. </vt:lpstr>
      <vt:lpstr>Conservation of Mass</vt:lpstr>
      <vt:lpstr>Conservation of Energy</vt:lpstr>
      <vt:lpstr>Material routing</vt:lpstr>
      <vt:lpstr>Force balances </vt:lpstr>
      <vt:lpstr>PowerPoint Presentation</vt:lpstr>
      <vt:lpstr>Geomorphic thresholds </vt:lpstr>
      <vt:lpstr>PowerPoint Presentation</vt:lpstr>
      <vt:lpstr>PowerPoint Presentation</vt:lpstr>
      <vt:lpstr>Flowing water</vt:lpstr>
      <vt:lpstr> Vocabulary </vt:lpstr>
      <vt:lpstr>Fluvial Erosion and Transport </vt:lpstr>
      <vt:lpstr>PowerPoint Presentation</vt:lpstr>
      <vt:lpstr>PowerPoint Presentation</vt:lpstr>
      <vt:lpstr>Fluvial Competence </vt:lpstr>
      <vt:lpstr>River Capacity</vt:lpstr>
      <vt:lpstr>Suspended load</vt:lpstr>
      <vt:lpstr>PowerPoint Presentation</vt:lpstr>
      <vt:lpstr>Flow Velocity / Manning’s Equation</vt:lpstr>
      <vt:lpstr>PowerPoint Presentation</vt:lpstr>
      <vt:lpstr>Froude Number / Flow Turbulence</vt:lpstr>
      <vt:lpstr>Primary Overland  Flow Types</vt:lpstr>
      <vt:lpstr>Infiltration considerations </vt:lpstr>
      <vt:lpstr>Through flow (Interflow)</vt:lpstr>
      <vt:lpstr>PowerPoint Presentation</vt:lpstr>
      <vt:lpstr>PowerPoint Presentation</vt:lpstr>
      <vt:lpstr>Sheet flow</vt:lpstr>
      <vt:lpstr>Channel Development</vt:lpstr>
      <vt:lpstr>Rill and Gully Formation</vt:lpstr>
      <vt:lpstr>Rills</vt:lpstr>
      <vt:lpstr>Gully</vt:lpstr>
      <vt:lpstr>Sediment supply / Bank Stability</vt:lpstr>
      <vt:lpstr>PowerPoint Presentation</vt:lpstr>
      <vt:lpstr>Channel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Vegetation/Riparian System</vt:lpstr>
      <vt:lpstr>PowerPoint Presentation</vt:lpstr>
      <vt:lpstr>PowerPoint Presentation</vt:lpstr>
      <vt:lpstr>PowerPoint Presentation</vt:lpstr>
      <vt:lpstr>PowerPoint Presentation</vt:lpstr>
      <vt:lpstr>Hydrographs</vt:lpstr>
      <vt:lpstr>The Water Year</vt:lpstr>
      <vt:lpstr>Discharge </vt:lpstr>
      <vt:lpstr>Stream Flow Measurement </vt:lpstr>
      <vt:lpstr>PowerPoint Presentation</vt:lpstr>
      <vt:lpstr>Iowa Flood Information System</vt:lpstr>
      <vt:lpstr>Rating curves</vt:lpstr>
      <vt:lpstr>Hydrographs</vt:lpstr>
      <vt:lpstr>PowerPoint Presentation</vt:lpstr>
      <vt:lpstr>Hydrographs</vt:lpstr>
      <vt:lpstr>PowerPoint Presentation</vt:lpstr>
      <vt:lpstr>River Restoration – Iowa DNR </vt:lpstr>
    </vt:vector>
  </TitlesOfParts>
  <Company>University of Northern Iowa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The Rivers of Her Valleys 4.0</dc:title>
  <dc:creator>Chad E Heinzel</dc:creator>
  <cp:lastModifiedBy>Chad E Heinzel</cp:lastModifiedBy>
  <cp:revision>39</cp:revision>
  <dcterms:created xsi:type="dcterms:W3CDTF">2020-04-17T13:30:11Z</dcterms:created>
  <dcterms:modified xsi:type="dcterms:W3CDTF">2020-04-21T19:28:25Z</dcterms:modified>
</cp:coreProperties>
</file>