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66"/>
  </p:notesMasterIdLst>
  <p:sldIdLst>
    <p:sldId id="256" r:id="rId2"/>
    <p:sldId id="341" r:id="rId3"/>
    <p:sldId id="257" r:id="rId4"/>
    <p:sldId id="261" r:id="rId5"/>
    <p:sldId id="258" r:id="rId6"/>
    <p:sldId id="259" r:id="rId7"/>
    <p:sldId id="260" r:id="rId8"/>
    <p:sldId id="264" r:id="rId9"/>
    <p:sldId id="265" r:id="rId10"/>
    <p:sldId id="266" r:id="rId11"/>
    <p:sldId id="346" r:id="rId12"/>
    <p:sldId id="267" r:id="rId13"/>
    <p:sldId id="334" r:id="rId14"/>
    <p:sldId id="269" r:id="rId15"/>
    <p:sldId id="268" r:id="rId16"/>
    <p:sldId id="271" r:id="rId17"/>
    <p:sldId id="335" r:id="rId18"/>
    <p:sldId id="354" r:id="rId19"/>
    <p:sldId id="355" r:id="rId20"/>
    <p:sldId id="333" r:id="rId21"/>
    <p:sldId id="270" r:id="rId22"/>
    <p:sldId id="273" r:id="rId23"/>
    <p:sldId id="272" r:id="rId24"/>
    <p:sldId id="263" r:id="rId25"/>
    <p:sldId id="336" r:id="rId26"/>
    <p:sldId id="274" r:id="rId27"/>
    <p:sldId id="347" r:id="rId28"/>
    <p:sldId id="275" r:id="rId29"/>
    <p:sldId id="277" r:id="rId30"/>
    <p:sldId id="337" r:id="rId31"/>
    <p:sldId id="344" r:id="rId32"/>
    <p:sldId id="338" r:id="rId33"/>
    <p:sldId id="276" r:id="rId34"/>
    <p:sldId id="280" r:id="rId35"/>
    <p:sldId id="278" r:id="rId36"/>
    <p:sldId id="279" r:id="rId37"/>
    <p:sldId id="348" r:id="rId38"/>
    <p:sldId id="281" r:id="rId39"/>
    <p:sldId id="282" r:id="rId40"/>
    <p:sldId id="283" r:id="rId41"/>
    <p:sldId id="340" r:id="rId42"/>
    <p:sldId id="284" r:id="rId43"/>
    <p:sldId id="285" r:id="rId44"/>
    <p:sldId id="345" r:id="rId45"/>
    <p:sldId id="286" r:id="rId46"/>
    <p:sldId id="287" r:id="rId47"/>
    <p:sldId id="289" r:id="rId48"/>
    <p:sldId id="349" r:id="rId49"/>
    <p:sldId id="290" r:id="rId50"/>
    <p:sldId id="291" r:id="rId51"/>
    <p:sldId id="292" r:id="rId52"/>
    <p:sldId id="293" r:id="rId53"/>
    <p:sldId id="294" r:id="rId54"/>
    <p:sldId id="295" r:id="rId55"/>
    <p:sldId id="342" r:id="rId56"/>
    <p:sldId id="296" r:id="rId57"/>
    <p:sldId id="350" r:id="rId58"/>
    <p:sldId id="297" r:id="rId59"/>
    <p:sldId id="298" r:id="rId60"/>
    <p:sldId id="300" r:id="rId61"/>
    <p:sldId id="301" r:id="rId62"/>
    <p:sldId id="302" r:id="rId63"/>
    <p:sldId id="303" r:id="rId64"/>
    <p:sldId id="304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60"/>
  </p:normalViewPr>
  <p:slideViewPr>
    <p:cSldViewPr snapToGrid="0">
      <p:cViewPr varScale="1">
        <p:scale>
          <a:sx n="69" d="100"/>
          <a:sy n="69" d="100"/>
        </p:scale>
        <p:origin x="4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9811-D250-4CDA-AA10-9399932B63F5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435E5-A638-4B77-B886-1A4D1CFA8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92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996C4F7-0F0C-482C-ABD6-A8320CCCB0DE}" type="slidenum">
              <a:rPr lang="en-US" altLang="en-US" sz="1200"/>
              <a:pPr eaLnBrk="1" hangingPunct="1"/>
              <a:t>20</a:t>
            </a:fld>
            <a:endParaRPr lang="en-US" altLang="en-US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29237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435E5-A638-4B77-B886-1A4D1CFA856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46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7FB1-AFC9-4249-A232-841C30AB3C06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C92EE67D-DEC7-43C2-A427-2041F70B2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33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7FB1-AFC9-4249-A232-841C30AB3C06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C92EE67D-DEC7-43C2-A427-2041F70B2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08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7FB1-AFC9-4249-A232-841C30AB3C06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C92EE67D-DEC7-43C2-A427-2041F70B2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92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7FB1-AFC9-4249-A232-841C30AB3C06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C92EE67D-DEC7-43C2-A427-2041F70B216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4037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7FB1-AFC9-4249-A232-841C30AB3C06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C92EE67D-DEC7-43C2-A427-2041F70B2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60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7FB1-AFC9-4249-A232-841C30AB3C06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E67D-DEC7-43C2-A427-2041F70B2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754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7FB1-AFC9-4249-A232-841C30AB3C06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E67D-DEC7-43C2-A427-2041F70B2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1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7FB1-AFC9-4249-A232-841C30AB3C06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E67D-DEC7-43C2-A427-2041F70B2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15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9007FB1-AFC9-4249-A232-841C30AB3C06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C92EE67D-DEC7-43C2-A427-2041F70B2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49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7FB1-AFC9-4249-A232-841C30AB3C06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E67D-DEC7-43C2-A427-2041F70B2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593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7FB1-AFC9-4249-A232-841C30AB3C06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C92EE67D-DEC7-43C2-A427-2041F70B2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36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7FB1-AFC9-4249-A232-841C30AB3C06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E67D-DEC7-43C2-A427-2041F70B2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43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7FB1-AFC9-4249-A232-841C30AB3C06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E67D-DEC7-43C2-A427-2041F70B2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36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7FB1-AFC9-4249-A232-841C30AB3C06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E67D-DEC7-43C2-A427-2041F70B2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673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7FB1-AFC9-4249-A232-841C30AB3C06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E67D-DEC7-43C2-A427-2041F70B2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37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7FB1-AFC9-4249-A232-841C30AB3C06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E67D-DEC7-43C2-A427-2041F70B2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56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7FB1-AFC9-4249-A232-841C30AB3C06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E67D-DEC7-43C2-A427-2041F70B2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236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07FB1-AFC9-4249-A232-841C30AB3C06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EE67D-DEC7-43C2-A427-2041F70B2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738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gif"/><Relationship Id="rId4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0.wdp"/><Relationship Id="rId4" Type="http://schemas.openxmlformats.org/officeDocument/2006/relationships/image" Target="../media/image7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Iowa’s Bedrock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Geological Resources of Iowa </a:t>
            </a:r>
          </a:p>
          <a:p>
            <a:r>
              <a:rPr lang="en-US" dirty="0" smtClean="0"/>
              <a:t>University of Northern Iowa &amp;</a:t>
            </a:r>
          </a:p>
          <a:p>
            <a:r>
              <a:rPr lang="en-US" dirty="0" smtClean="0"/>
              <a:t>The Iowa Limestone Producers Association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96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Precambrian – The Oldest Rocks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787" y="2317208"/>
            <a:ext cx="11769213" cy="4201579"/>
          </a:xfrm>
        </p:spPr>
        <p:txBody>
          <a:bodyPr/>
          <a:lstStyle/>
          <a:p>
            <a:r>
              <a:rPr lang="en-US" dirty="0" smtClean="0"/>
              <a:t>Iowa’s geologic history began approx. 3Ga ago with igneous and metamorphic rocks.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Followed by mountain building events: </a:t>
            </a:r>
            <a:r>
              <a:rPr lang="en-US" dirty="0" err="1" smtClean="0"/>
              <a:t>Penokean</a:t>
            </a:r>
            <a:r>
              <a:rPr lang="en-US" dirty="0" smtClean="0"/>
              <a:t>, Central Plains, and Eastern Granite-</a:t>
            </a:r>
            <a:r>
              <a:rPr lang="en-US" dirty="0" err="1" smtClean="0"/>
              <a:t>Ryholite</a:t>
            </a:r>
            <a:r>
              <a:rPr lang="en-US" dirty="0" smtClean="0"/>
              <a:t> Province ‘</a:t>
            </a:r>
            <a:r>
              <a:rPr lang="en-US" dirty="0" err="1" smtClean="0"/>
              <a:t>orogenies</a:t>
            </a:r>
            <a:r>
              <a:rPr lang="en-US" dirty="0" smtClean="0"/>
              <a:t>’ a product of plate tectonics.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Iowa’s oldest exposed rock is the Sioux Quartzite (approx. 1.6 Ga)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1.1Ga North America and Iowa were nearly torn apart by the Mid-continent Rift System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609006" y="589936"/>
            <a:ext cx="15829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541 Ma</a:t>
            </a:r>
          </a:p>
          <a:p>
            <a:pPr algn="ctr"/>
            <a:r>
              <a:rPr lang="en-US" sz="2800" dirty="0" smtClean="0"/>
              <a:t>to</a:t>
            </a:r>
          </a:p>
          <a:p>
            <a:pPr algn="ctr"/>
            <a:r>
              <a:rPr lang="en-US" sz="2800" dirty="0" smtClean="0"/>
              <a:t>4.6 Ga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5139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 descr="page 47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5"/>
          <a:stretch/>
        </p:blipFill>
        <p:spPr>
          <a:xfrm>
            <a:off x="-1" y="0"/>
            <a:ext cx="12192001" cy="689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1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316" y="753228"/>
            <a:ext cx="10136866" cy="1080938"/>
          </a:xfrm>
        </p:spPr>
        <p:txBody>
          <a:bodyPr>
            <a:normAutofit/>
          </a:bodyPr>
          <a:lstStyle/>
          <a:p>
            <a:r>
              <a:rPr lang="en-US" sz="3100" dirty="0" smtClean="0"/>
              <a:t>Extended concept (Igneous Intrusive vs Extrusive rocks)</a:t>
            </a:r>
            <a:endParaRPr lang="en-US" sz="31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 t="3373" b="4642"/>
          <a:stretch/>
        </p:blipFill>
        <p:spPr>
          <a:xfrm>
            <a:off x="0" y="1958008"/>
            <a:ext cx="7435574" cy="4899991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59" y="1958007"/>
            <a:ext cx="4784444" cy="4899991"/>
          </a:xfrm>
          <a:ln w="41275">
            <a:solidFill>
              <a:schemeClr val="bg1"/>
            </a:solidFill>
          </a:ln>
        </p:spPr>
      </p:pic>
      <p:pic>
        <p:nvPicPr>
          <p:cNvPr id="4098" name="Picture 2" descr="http://ecx.images-amazon.com/images/I/41CxSNMHTaL._SY300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783" y="18467"/>
            <a:ext cx="1596887" cy="193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64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5201" cy="6858000"/>
          </a:xfrm>
        </p:spPr>
      </p:pic>
      <p:pic>
        <p:nvPicPr>
          <p:cNvPr id="6" name="Picture 2" descr="http://ecx.images-amazon.com/images/I/41CxSNMHTaL._SY3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182" y="4669980"/>
            <a:ext cx="1596887" cy="193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74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Basement Structure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4" t="946" r="24307" b="59169"/>
          <a:stretch/>
        </p:blipFill>
        <p:spPr>
          <a:xfrm rot="5400000">
            <a:off x="6051160" y="751574"/>
            <a:ext cx="6892413" cy="538926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187" y="2248382"/>
            <a:ext cx="6017774" cy="3599316"/>
          </a:xfrm>
        </p:spPr>
        <p:txBody>
          <a:bodyPr/>
          <a:lstStyle/>
          <a:p>
            <a:r>
              <a:rPr lang="en-US" dirty="0" smtClean="0"/>
              <a:t>Oldest rock = Minnesota </a:t>
            </a:r>
            <a:r>
              <a:rPr lang="en-US" dirty="0" err="1" smtClean="0"/>
              <a:t>tarrane</a:t>
            </a:r>
            <a:r>
              <a:rPr lang="en-US" dirty="0" smtClean="0"/>
              <a:t> 3.6Ga, </a:t>
            </a:r>
            <a:r>
              <a:rPr lang="en-US" dirty="0" err="1" smtClean="0"/>
              <a:t>Penokean</a:t>
            </a:r>
            <a:r>
              <a:rPr lang="en-US" dirty="0" smtClean="0"/>
              <a:t> Volcanic belt 1.8Ga, the Granite provenances in the south approx. 1.4Ga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Black Hills Granite (famously represented by Mount Rushmore) via a Tertiary uplift/orogeny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56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037" y="733563"/>
            <a:ext cx="5631989" cy="1080938"/>
          </a:xfrm>
        </p:spPr>
        <p:txBody>
          <a:bodyPr/>
          <a:lstStyle/>
          <a:p>
            <a:r>
              <a:rPr lang="en-US" dirty="0" smtClean="0"/>
              <a:t>Iowa’s Igneous &amp;</a:t>
            </a:r>
            <a:br>
              <a:rPr lang="en-US" dirty="0" smtClean="0"/>
            </a:br>
            <a:r>
              <a:rPr lang="en-US" dirty="0" smtClean="0"/>
              <a:t>Metamorphic ‘Basement’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99" t="15994" r="30064" b="45549"/>
          <a:stretch/>
        </p:blipFill>
        <p:spPr>
          <a:xfrm rot="5400000">
            <a:off x="5779784" y="453868"/>
            <a:ext cx="6867085" cy="595935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0543" y="2252464"/>
            <a:ext cx="5775207" cy="421596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Gravity surveys supplement direct observations (samples)</a:t>
            </a:r>
          </a:p>
          <a:p>
            <a:pPr lvl="1"/>
            <a:r>
              <a:rPr lang="en-US" sz="2800" dirty="0" smtClean="0"/>
              <a:t>(+) anomalies indicate dense rock bodies i.e. basalt and gabbro</a:t>
            </a:r>
          </a:p>
          <a:p>
            <a:pPr lvl="1"/>
            <a:r>
              <a:rPr lang="en-US" sz="2800" dirty="0" smtClean="0"/>
              <a:t>(-) anomalies indicate low density rocks i.e. sandstone and shale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8308258" y="4382461"/>
            <a:ext cx="334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+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472534" y="2752721"/>
            <a:ext cx="3994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8" name="Rectangle 7"/>
          <p:cNvSpPr/>
          <p:nvPr/>
        </p:nvSpPr>
        <p:spPr>
          <a:xfrm>
            <a:off x="9063234" y="3610939"/>
            <a:ext cx="3994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9551192" y="2167946"/>
            <a:ext cx="3994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57229" y="5069495"/>
            <a:ext cx="3994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19529" y="3180136"/>
            <a:ext cx="3738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-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04032" y="4230683"/>
            <a:ext cx="3738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686051" y="4715552"/>
            <a:ext cx="3738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213326" y="3903326"/>
            <a:ext cx="3738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751885" y="2912525"/>
            <a:ext cx="3738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088882" y="2333709"/>
            <a:ext cx="3738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853700" y="2286634"/>
            <a:ext cx="3738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678270" y="3317685"/>
            <a:ext cx="3161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97302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955" y="753228"/>
            <a:ext cx="9881227" cy="1080938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Eischeid</a:t>
            </a:r>
            <a:r>
              <a:rPr lang="en-US" dirty="0" smtClean="0"/>
              <a:t> Well – </a:t>
            </a:r>
            <a:br>
              <a:rPr lang="en-US" dirty="0" smtClean="0"/>
            </a:br>
            <a:r>
              <a:rPr lang="en-US" dirty="0" smtClean="0"/>
              <a:t>Iowa’s Deepest Drilled Well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955" y="2807744"/>
            <a:ext cx="4698358" cy="3599316"/>
          </a:xfrm>
        </p:spPr>
        <p:txBody>
          <a:bodyPr/>
          <a:lstStyle/>
          <a:p>
            <a:r>
              <a:rPr lang="en-US" dirty="0" smtClean="0"/>
              <a:t>Carroll County </a:t>
            </a:r>
          </a:p>
          <a:p>
            <a:r>
              <a:rPr lang="en-US" dirty="0" err="1" smtClean="0"/>
              <a:t>Amaco</a:t>
            </a:r>
            <a:r>
              <a:rPr lang="en-US" dirty="0" smtClean="0"/>
              <a:t> Production Company </a:t>
            </a:r>
          </a:p>
          <a:p>
            <a:r>
              <a:rPr lang="en-US" b="1" u="sng" dirty="0" smtClean="0"/>
              <a:t>208</a:t>
            </a:r>
            <a:r>
              <a:rPr lang="en-US" dirty="0" smtClean="0"/>
              <a:t> days of drilling to reach a depth of </a:t>
            </a:r>
            <a:r>
              <a:rPr lang="en-US" b="1" u="sng" dirty="0" smtClean="0"/>
              <a:t>17,851</a:t>
            </a:r>
            <a:r>
              <a:rPr lang="en-US" dirty="0" smtClean="0"/>
              <a:t>ft (one of the deepest in the Midwest!) </a:t>
            </a:r>
          </a:p>
          <a:p>
            <a:r>
              <a:rPr lang="en-US" dirty="0" smtClean="0"/>
              <a:t>$20,000,000.00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"/>
                    </a14:imgEffect>
                    <a14:imgEffect>
                      <a14:brightnessContrast bright="-8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31" t="11664" r="25949" b="12385"/>
          <a:stretch/>
        </p:blipFill>
        <p:spPr>
          <a:xfrm rot="10800000">
            <a:off x="8514734" y="-2"/>
            <a:ext cx="3677265" cy="6873233"/>
          </a:xfrm>
        </p:spPr>
      </p:pic>
      <p:sp>
        <p:nvSpPr>
          <p:cNvPr id="6" name="TextBox 5"/>
          <p:cNvSpPr txBox="1"/>
          <p:nvPr/>
        </p:nvSpPr>
        <p:spPr>
          <a:xfrm rot="16200000">
            <a:off x="7061933" y="2486981"/>
            <a:ext cx="2074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Upper ‘Red-Clastic’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7152832" y="4830491"/>
            <a:ext cx="1892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Lower ‘Red-clastic’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167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791" y="753228"/>
            <a:ext cx="9613861" cy="1080938"/>
          </a:xfrm>
        </p:spPr>
        <p:txBody>
          <a:bodyPr/>
          <a:lstStyle/>
          <a:p>
            <a:r>
              <a:rPr lang="en-US" dirty="0" smtClean="0"/>
              <a:t>Duluth Complex &amp; North shore</a:t>
            </a:r>
            <a:br>
              <a:rPr lang="en-US" dirty="0" smtClean="0"/>
            </a:br>
            <a:r>
              <a:rPr lang="en-US" dirty="0" smtClean="0"/>
              <a:t> Lake Superior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452" y="0"/>
            <a:ext cx="4572000" cy="6858000"/>
          </a:xfrm>
        </p:spPr>
      </p:pic>
      <p:pic>
        <p:nvPicPr>
          <p:cNvPr id="3074" name="Picture 2" descr="http://www.sosbluewaters.org/Lake_Superior_Sulfide_Mineral_Potential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7"/>
          <a:stretch/>
        </p:blipFill>
        <p:spPr bwMode="auto">
          <a:xfrm>
            <a:off x="0" y="1969932"/>
            <a:ext cx="9165798" cy="488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35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9939" name="Picture 5" descr="MayGeoTrip2010 17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756" y="-50800"/>
            <a:ext cx="51816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Content Placeholder 4" descr="MayGeoTrip2010 10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0"/>
          <a:stretch>
            <a:fillRect/>
          </a:stretch>
        </p:blipFill>
        <p:spPr>
          <a:xfrm>
            <a:off x="0" y="0"/>
            <a:ext cx="6017342" cy="5595383"/>
          </a:xfrm>
        </p:spPr>
      </p:pic>
    </p:spTree>
    <p:extLst>
      <p:ext uri="{BB962C8B-B14F-4D97-AF65-F5344CB8AC3E}">
        <p14:creationId xmlns:p14="http://schemas.microsoft.com/office/powerpoint/2010/main" val="323083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BIF</a:t>
            </a:r>
          </a:p>
        </p:txBody>
      </p:sp>
      <p:pic>
        <p:nvPicPr>
          <p:cNvPr id="40963" name="Content Placeholder 3" descr="IMG_158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6323" y="0"/>
            <a:ext cx="9144000" cy="6858000"/>
          </a:xfrm>
        </p:spPr>
      </p:pic>
      <p:sp>
        <p:nvSpPr>
          <p:cNvPr id="2" name="TextBox 1"/>
          <p:cNvSpPr txBox="1"/>
          <p:nvPr/>
        </p:nvSpPr>
        <p:spPr>
          <a:xfrm>
            <a:off x="432619" y="2428568"/>
            <a:ext cx="22319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2.2 Ga</a:t>
            </a:r>
          </a:p>
          <a:p>
            <a:endParaRPr lang="en-US" dirty="0"/>
          </a:p>
          <a:p>
            <a:r>
              <a:rPr lang="en-US" dirty="0" smtClean="0"/>
              <a:t>to </a:t>
            </a:r>
          </a:p>
          <a:p>
            <a:endParaRPr lang="en-US" dirty="0"/>
          </a:p>
          <a:p>
            <a:r>
              <a:rPr lang="en-US" dirty="0" smtClean="0"/>
              <a:t>2.4 Ga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25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bedrockmap2010_final120dpi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7" t="3883" r="1797" b="3922"/>
          <a:stretch/>
        </p:blipFill>
        <p:spPr bwMode="auto">
          <a:xfrm>
            <a:off x="0" y="0"/>
            <a:ext cx="10565296" cy="691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77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9" descr="Image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441858" cy="685800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8938" name="Oval 42"/>
          <p:cNvSpPr>
            <a:spLocks noChangeArrowheads="1"/>
          </p:cNvSpPr>
          <p:nvPr/>
        </p:nvSpPr>
        <p:spPr bwMode="auto">
          <a:xfrm>
            <a:off x="326309" y="70363"/>
            <a:ext cx="1323975" cy="79057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48912" name="AutoShape 16"/>
          <p:cNvSpPr>
            <a:spLocks noChangeArrowheads="1"/>
          </p:cNvSpPr>
          <p:nvPr/>
        </p:nvSpPr>
        <p:spPr bwMode="auto">
          <a:xfrm>
            <a:off x="2986548" y="0"/>
            <a:ext cx="2057400" cy="1333500"/>
          </a:xfrm>
          <a:prstGeom prst="wedgeRectCallout">
            <a:avLst>
              <a:gd name="adj1" fmla="val -89505"/>
              <a:gd name="adj2" fmla="val -19764"/>
            </a:avLst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7C80"/>
                </a:solidFill>
                <a:latin typeface="Comic Sans MS" panose="030F0702030302020204" pitchFamily="66" charset="0"/>
              </a:rPr>
              <a:t>Sioux Quartzite</a:t>
            </a:r>
            <a:br>
              <a:rPr lang="en-US" altLang="en-US" sz="2800" b="1" dirty="0">
                <a:solidFill>
                  <a:srgbClr val="FF7C80"/>
                </a:solidFill>
                <a:latin typeface="Comic Sans MS" panose="030F0702030302020204" pitchFamily="66" charset="0"/>
              </a:rPr>
            </a:br>
            <a:r>
              <a:rPr lang="en-US" altLang="en-US" b="1" dirty="0">
                <a:solidFill>
                  <a:srgbClr val="FF7C80"/>
                </a:solidFill>
                <a:latin typeface="Comic Sans MS" panose="030F0702030302020204" pitchFamily="66" charset="0"/>
              </a:rPr>
              <a:t>(1,600 ma)</a:t>
            </a:r>
          </a:p>
        </p:txBody>
      </p:sp>
      <p:sp>
        <p:nvSpPr>
          <p:cNvPr id="848932" name="Line 36"/>
          <p:cNvSpPr>
            <a:spLocks noChangeShapeType="1"/>
          </p:cNvSpPr>
          <p:nvPr/>
        </p:nvSpPr>
        <p:spPr bwMode="auto">
          <a:xfrm>
            <a:off x="8867776" y="5524500"/>
            <a:ext cx="885825" cy="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8933" name="Line 37"/>
          <p:cNvSpPr>
            <a:spLocks noChangeShapeType="1"/>
          </p:cNvSpPr>
          <p:nvPr/>
        </p:nvSpPr>
        <p:spPr bwMode="auto">
          <a:xfrm>
            <a:off x="8867776" y="4600575"/>
            <a:ext cx="885825" cy="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343481" y="-2"/>
            <a:ext cx="2022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Ray Anderson</a:t>
            </a:r>
          </a:p>
        </p:txBody>
      </p:sp>
    </p:spTree>
    <p:extLst>
      <p:ext uri="{BB962C8B-B14F-4D97-AF65-F5344CB8AC3E}">
        <p14:creationId xmlns:p14="http://schemas.microsoft.com/office/powerpoint/2010/main" val="334925064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848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48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8938" grpId="0" animBg="1"/>
      <p:bldP spid="848912" grpId="0" animBg="1"/>
      <p:bldP spid="848932" grpId="0" animBg="1"/>
      <p:bldP spid="8489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Sioux Quartzite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4260572"/>
          </a:xfrm>
        </p:spPr>
        <p:txBody>
          <a:bodyPr>
            <a:normAutofit/>
          </a:bodyPr>
          <a:lstStyle/>
          <a:p>
            <a:r>
              <a:rPr lang="en-US" dirty="0" err="1" smtClean="0"/>
              <a:t>Gitchi</a:t>
            </a:r>
            <a:r>
              <a:rPr lang="en-US" dirty="0" smtClean="0"/>
              <a:t> Manitou State Preserve</a:t>
            </a:r>
          </a:p>
          <a:p>
            <a:pPr lvl="1"/>
            <a:r>
              <a:rPr lang="en-US" dirty="0" smtClean="0"/>
              <a:t>1969</a:t>
            </a:r>
          </a:p>
          <a:p>
            <a:r>
              <a:rPr lang="en-US" dirty="0" smtClean="0"/>
              <a:t>The rock is still quarried near Sioux Falls, SD</a:t>
            </a:r>
          </a:p>
          <a:p>
            <a:r>
              <a:rPr lang="en-US" dirty="0" smtClean="0"/>
              <a:t>Was mistaking called Sioux Granite </a:t>
            </a:r>
          </a:p>
          <a:p>
            <a:r>
              <a:rPr lang="en-US" dirty="0" smtClean="0"/>
              <a:t>NOT part of an uplift rather the Sioux Ridge is likely a product of differential weathering </a:t>
            </a:r>
            <a:endParaRPr lang="en-US" dirty="0"/>
          </a:p>
        </p:txBody>
      </p:sp>
      <p:pic>
        <p:nvPicPr>
          <p:cNvPr id="5122" name="Picture 2" descr="http://buffalodreaming.com/graphics/2004Badlands/quartzite_quarry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927" y="2406367"/>
            <a:ext cx="5262537" cy="394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55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Sioux Quartzite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Environment of Deposition? </a:t>
            </a:r>
          </a:p>
          <a:p>
            <a:pPr lvl="1"/>
            <a:r>
              <a:rPr lang="en-US" dirty="0" smtClean="0"/>
              <a:t>Upper portion = tidal/shallow marine</a:t>
            </a:r>
          </a:p>
          <a:p>
            <a:pPr lvl="1"/>
            <a:r>
              <a:rPr lang="en-US" dirty="0" smtClean="0"/>
              <a:t>Lower portion = fluvial/river</a:t>
            </a:r>
          </a:p>
          <a:p>
            <a:r>
              <a:rPr lang="en-US" dirty="0" smtClean="0"/>
              <a:t>The formation is up to 7,800ft thick</a:t>
            </a:r>
          </a:p>
          <a:p>
            <a:r>
              <a:rPr lang="en-US" dirty="0" smtClean="0"/>
              <a:t>Correlated with the Baraboo Quartzite </a:t>
            </a:r>
          </a:p>
          <a:p>
            <a:pPr lvl="1"/>
            <a:r>
              <a:rPr lang="en-US" dirty="0" smtClean="0"/>
              <a:t>Occurs in eastern at great depths</a:t>
            </a:r>
            <a:endParaRPr lang="en-US" dirty="0"/>
          </a:p>
        </p:txBody>
      </p:sp>
      <p:pic>
        <p:nvPicPr>
          <p:cNvPr id="1026" name="Picture 2" descr="http://upload.wikimedia.org/wikipedia/commons/e/e5/Sioux_Falls_Federal_Building_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683" y="2336872"/>
            <a:ext cx="5453407" cy="336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57652" y="5701355"/>
            <a:ext cx="4142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Federal building in Sioux Falls, SD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76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Pipestone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6310" y="2336873"/>
            <a:ext cx="5162368" cy="3599316"/>
          </a:xfrm>
        </p:spPr>
        <p:txBody>
          <a:bodyPr/>
          <a:lstStyle/>
          <a:p>
            <a:r>
              <a:rPr lang="en-US" dirty="0" smtClean="0"/>
              <a:t>Pipestone National Monument, MN</a:t>
            </a:r>
          </a:p>
          <a:p>
            <a:r>
              <a:rPr lang="en-US" dirty="0" smtClean="0"/>
              <a:t>Adjacent red to pink mudstones </a:t>
            </a:r>
          </a:p>
          <a:p>
            <a:pPr lvl="1"/>
            <a:r>
              <a:rPr lang="en-US" dirty="0" err="1" smtClean="0"/>
              <a:t>Catlinite</a:t>
            </a:r>
            <a:r>
              <a:rPr lang="en-US" dirty="0" smtClean="0"/>
              <a:t> (after George Catlin, 1800s) </a:t>
            </a:r>
          </a:p>
          <a:p>
            <a:r>
              <a:rPr lang="en-US" dirty="0" smtClean="0"/>
              <a:t>Prized by Native </a:t>
            </a:r>
            <a:r>
              <a:rPr lang="en-US" dirty="0" err="1" smtClean="0"/>
              <a:t>Amercians</a:t>
            </a:r>
            <a:r>
              <a:rPr lang="en-US" dirty="0" smtClean="0"/>
              <a:t> and traded throughout the Great Plains and Colombia River Basin</a:t>
            </a:r>
          </a:p>
        </p:txBody>
      </p:sp>
      <p:pic>
        <p:nvPicPr>
          <p:cNvPr id="4100" name="Picture 4" descr="http://img0105.popscreencdn.com/157068031_old-catlinite-pipestone-indian-artifact-lead-inlaid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882" y="2169651"/>
            <a:ext cx="3048000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media.liveauctiongroup.net/i/7973/9477853_2.jpg?v=8CCC7046D353F0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740" y="3259137"/>
            <a:ext cx="3532883" cy="359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25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Iowa’s Paleozoic 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brightnessContrast bright="-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6" t="7725" r="5686" b="52368"/>
          <a:stretch/>
        </p:blipFill>
        <p:spPr>
          <a:xfrm rot="5400000">
            <a:off x="6122062" y="778611"/>
            <a:ext cx="6848547" cy="5291328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0"/>
          <a:stretch/>
        </p:blipFill>
        <p:spPr>
          <a:xfrm>
            <a:off x="288046" y="2169651"/>
            <a:ext cx="6176693" cy="4535949"/>
          </a:xfrm>
        </p:spPr>
      </p:pic>
    </p:spTree>
    <p:extLst>
      <p:ext uri="{BB962C8B-B14F-4D97-AF65-F5344CB8AC3E}">
        <p14:creationId xmlns:p14="http://schemas.microsoft.com/office/powerpoint/2010/main" val="90980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0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4" r="3006" b="2235"/>
          <a:stretch/>
        </p:blipFill>
        <p:spPr>
          <a:xfrm>
            <a:off x="1" y="-1"/>
            <a:ext cx="12192000" cy="685800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968047"/>
            <a:ext cx="9613861" cy="108093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Concept – Transgressive vs. Regressive Seas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34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Cambrian – Sandy Marine Shelves &amp; Shorelines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19" y="2336873"/>
            <a:ext cx="10557951" cy="419174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Cambrian is generally know as a periods for the Explosion of Life and for a dramatic increase in available/atmospheric O</a:t>
            </a:r>
            <a:r>
              <a:rPr lang="en-US" sz="1600" dirty="0" smtClean="0"/>
              <a:t>2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T</a:t>
            </a:r>
            <a:r>
              <a:rPr lang="en-US" dirty="0" smtClean="0"/>
              <a:t>he early to mid-Cambrian saw massive periods of weathering/erosion and as a product there is a large unconformity until the late Cambrian in Iowa  </a:t>
            </a:r>
          </a:p>
          <a:p>
            <a:endParaRPr lang="en-US" dirty="0"/>
          </a:p>
          <a:p>
            <a:r>
              <a:rPr lang="en-US" dirty="0" smtClean="0"/>
              <a:t>During the Late Cambrian, shallow seas encroached upon Iowa and reworked the eroded (</a:t>
            </a:r>
            <a:r>
              <a:rPr lang="en-US" dirty="0" err="1" smtClean="0"/>
              <a:t>Precambiran</a:t>
            </a:r>
            <a:r>
              <a:rPr lang="en-US" dirty="0" smtClean="0"/>
              <a:t> &amp; Early Cambrian) sediments including resistant quartz, feldspar, clay minerals, and trace amounts of zircon, tourmaline and garnet.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599172" y="633837"/>
            <a:ext cx="15928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485 Ma</a:t>
            </a:r>
          </a:p>
          <a:p>
            <a:pPr algn="ctr"/>
            <a:r>
              <a:rPr lang="en-US" sz="2400" dirty="0"/>
              <a:t>t</a:t>
            </a:r>
            <a:r>
              <a:rPr lang="en-US" sz="2400" dirty="0" smtClean="0"/>
              <a:t>o</a:t>
            </a:r>
          </a:p>
          <a:p>
            <a:pPr algn="ctr"/>
            <a:r>
              <a:rPr lang="en-US" sz="2400" dirty="0" smtClean="0"/>
              <a:t>541 Ma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803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 descr="page 47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5"/>
          <a:stretch/>
        </p:blipFill>
        <p:spPr>
          <a:xfrm>
            <a:off x="-1" y="0"/>
            <a:ext cx="12192001" cy="689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3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 Cambrian Sandstone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311" y="2336873"/>
            <a:ext cx="5594123" cy="4339230"/>
          </a:xfrm>
        </p:spPr>
        <p:txBody>
          <a:bodyPr/>
          <a:lstStyle/>
          <a:p>
            <a:r>
              <a:rPr lang="en-US" dirty="0" smtClean="0"/>
              <a:t>Throughout the Midwest there are numerous sandstone formations that are mature: </a:t>
            </a:r>
          </a:p>
          <a:p>
            <a:pPr marL="914400" lvl="1" indent="-457200">
              <a:buAutoNum type="alphaUcPeriod"/>
            </a:pPr>
            <a:r>
              <a:rPr lang="en-US" sz="2400" dirty="0" smtClean="0"/>
              <a:t>Physically</a:t>
            </a:r>
          </a:p>
          <a:p>
            <a:pPr lvl="2">
              <a:buFontTx/>
              <a:buChar char="-"/>
            </a:pPr>
            <a:r>
              <a:rPr lang="en-US" sz="2400" dirty="0" smtClean="0"/>
              <a:t>Well rounded</a:t>
            </a:r>
          </a:p>
          <a:p>
            <a:pPr lvl="2">
              <a:buFontTx/>
              <a:buChar char="-"/>
            </a:pPr>
            <a:r>
              <a:rPr lang="en-US" sz="2400" dirty="0" smtClean="0"/>
              <a:t>Well sorted</a:t>
            </a:r>
          </a:p>
          <a:p>
            <a:pPr marL="914400" lvl="1" indent="-457200">
              <a:buAutoNum type="alphaUcPeriod"/>
            </a:pPr>
            <a:r>
              <a:rPr lang="en-US" sz="2400" dirty="0" smtClean="0"/>
              <a:t>Chemically</a:t>
            </a:r>
          </a:p>
          <a:p>
            <a:pPr lvl="2">
              <a:buFontTx/>
              <a:buChar char="-"/>
            </a:pPr>
            <a:r>
              <a:rPr lang="en-US" sz="2400" dirty="0" smtClean="0"/>
              <a:t>Mostly quartz</a:t>
            </a:r>
          </a:p>
          <a:p>
            <a:pPr lvl="2">
              <a:buFontTx/>
              <a:buChar char="-"/>
            </a:pPr>
            <a:r>
              <a:rPr lang="en-US" sz="2400" dirty="0" smtClean="0"/>
              <a:t>Some areas rich in feldspar too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5400" y="2336873"/>
            <a:ext cx="4700058" cy="359931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57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of Geologic </a:t>
            </a:r>
            <a:r>
              <a:rPr lang="en-US" i="1" dirty="0" smtClean="0"/>
              <a:t>Formations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body/layer of rock that consists dominantly of a certain </a:t>
            </a:r>
            <a:r>
              <a:rPr lang="en-US" dirty="0" err="1" smtClean="0"/>
              <a:t>lithologic</a:t>
            </a:r>
            <a:r>
              <a:rPr lang="en-US" dirty="0" smtClean="0"/>
              <a:t> rock type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Maybe combined into </a:t>
            </a:r>
            <a:r>
              <a:rPr lang="en-US" i="1" dirty="0" smtClean="0"/>
              <a:t>Groups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Or maybe divided into </a:t>
            </a:r>
            <a:r>
              <a:rPr lang="en-US" i="1" dirty="0" smtClean="0"/>
              <a:t>Members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" t="5729" r="3858" b="10585"/>
          <a:stretch/>
        </p:blipFill>
        <p:spPr>
          <a:xfrm>
            <a:off x="5883966" y="2336873"/>
            <a:ext cx="6015240" cy="4153379"/>
          </a:xfrm>
        </p:spPr>
      </p:pic>
    </p:spTree>
    <p:extLst>
      <p:ext uri="{BB962C8B-B14F-4D97-AF65-F5344CB8AC3E}">
        <p14:creationId xmlns:p14="http://schemas.microsoft.com/office/powerpoint/2010/main" val="404651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3738"/>
            <a:ext cx="9613861" cy="1080938"/>
          </a:xfrm>
        </p:spPr>
        <p:txBody>
          <a:bodyPr/>
          <a:lstStyle/>
          <a:p>
            <a:r>
              <a:rPr lang="en-US" dirty="0" smtClean="0"/>
              <a:t>Geologic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Time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5" r="15241" b="6953"/>
          <a:stretch/>
        </p:blipFill>
        <p:spPr>
          <a:xfrm>
            <a:off x="543472" y="2035472"/>
            <a:ext cx="1941375" cy="27823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682" y="4844089"/>
            <a:ext cx="2868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Wayne Anderson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25506" y="5810186"/>
            <a:ext cx="2777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Ray Anderson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25506" y="6295470"/>
            <a:ext cx="2622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Brian </a:t>
            </a:r>
            <a:r>
              <a:rPr lang="en-US" sz="2800" dirty="0" err="1" smtClean="0"/>
              <a:t>Glenister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15682" y="5308169"/>
            <a:ext cx="2330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Jim Walters</a:t>
            </a:r>
            <a:endParaRPr lang="en-US" sz="28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90" y="0"/>
            <a:ext cx="9388310" cy="6858000"/>
          </a:xfrm>
        </p:spPr>
      </p:pic>
    </p:spTree>
    <p:extLst>
      <p:ext uri="{BB962C8B-B14F-4D97-AF65-F5344CB8AC3E}">
        <p14:creationId xmlns:p14="http://schemas.microsoft.com/office/powerpoint/2010/main" val="347528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Stratigraphy – The science of rock layers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4172082"/>
          </a:xfrm>
        </p:spPr>
        <p:txBody>
          <a:bodyPr/>
          <a:lstStyle/>
          <a:p>
            <a:r>
              <a:rPr lang="en-US" dirty="0" smtClean="0"/>
              <a:t>Concerned with all characters and properties (physical, chemical and/or biological) </a:t>
            </a:r>
          </a:p>
          <a:p>
            <a:endParaRPr lang="en-US" dirty="0" smtClean="0"/>
          </a:p>
          <a:p>
            <a:r>
              <a:rPr lang="en-US" dirty="0" smtClean="0"/>
              <a:t>Enables geologists to trace rock formations from one place to another</a:t>
            </a:r>
          </a:p>
          <a:p>
            <a:endParaRPr lang="en-US" dirty="0" smtClean="0"/>
          </a:p>
          <a:p>
            <a:r>
              <a:rPr lang="en-US" dirty="0" smtClean="0"/>
              <a:t>Helps geologists to interpret modes of origin and history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 t="4839" r="3746" b="9173"/>
          <a:stretch/>
        </p:blipFill>
        <p:spPr>
          <a:xfrm>
            <a:off x="5829901" y="1987824"/>
            <a:ext cx="6362099" cy="4870176"/>
          </a:xfrm>
        </p:spPr>
      </p:pic>
    </p:spTree>
    <p:extLst>
      <p:ext uri="{BB962C8B-B14F-4D97-AF65-F5344CB8AC3E}">
        <p14:creationId xmlns:p14="http://schemas.microsoft.com/office/powerpoint/2010/main" val="64313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8841366" cy="1080938"/>
          </a:xfrm>
        </p:spPr>
        <p:txBody>
          <a:bodyPr/>
          <a:lstStyle/>
          <a:p>
            <a:pPr algn="r"/>
            <a:r>
              <a:rPr lang="en-US" dirty="0" smtClean="0"/>
              <a:t>Correlation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3329" r="4390" b="6503"/>
          <a:stretch/>
        </p:blipFill>
        <p:spPr>
          <a:xfrm>
            <a:off x="8330" y="-1"/>
            <a:ext cx="6253322" cy="693206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" t="6309" r="4551" b="13318"/>
          <a:stretch/>
        </p:blipFill>
        <p:spPr>
          <a:xfrm>
            <a:off x="6261652" y="3037835"/>
            <a:ext cx="5930348" cy="3820165"/>
          </a:xfrm>
          <a:ln w="41275">
            <a:solidFill>
              <a:schemeClr val="bg1"/>
            </a:solidFill>
          </a:ln>
        </p:spPr>
      </p:pic>
      <p:pic>
        <p:nvPicPr>
          <p:cNvPr id="7" name="Picture 2" descr="http://ecx.images-amazon.com/images/I/41CxSNMHTaL._SY300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783" y="18467"/>
            <a:ext cx="1596887" cy="198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4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Relative dating - Law of Superposition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" t="8370" r="4412" b="7842"/>
          <a:stretch/>
        </p:blipFill>
        <p:spPr>
          <a:xfrm>
            <a:off x="0" y="1967947"/>
            <a:ext cx="5814391" cy="4884819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7610" y="2505838"/>
            <a:ext cx="4700058" cy="359931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2" descr="http://ecx.images-amazon.com/images/I/41CxSNMHTaL._SY3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783" y="18467"/>
            <a:ext cx="1596887" cy="201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21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Jordan Sandstone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2"/>
            <a:ext cx="4698358" cy="4142585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Some layers are cemented with dolomite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Formed on a shallow marine shelf and shoreline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High porosity and moderate permeability </a:t>
            </a:r>
          </a:p>
          <a:p>
            <a:pPr lvl="1"/>
            <a:r>
              <a:rPr lang="en-US" sz="2600" dirty="0" smtClean="0"/>
              <a:t>Serves as one of the Iowa’s best groundwater/aquifers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218" name="Picture 2" descr="http://apps.startribune.com/blogs/user_images/sand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330" y="2124075"/>
            <a:ext cx="5139853" cy="447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95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</a:t>
            </a:r>
            <a:endParaRPr lang="en-US" dirty="0"/>
          </a:p>
        </p:txBody>
      </p:sp>
      <p:pic>
        <p:nvPicPr>
          <p:cNvPr id="5122" name="Picture 2" descr="http://pubs.usgs.gov/ha/ha730/ch_j/jpeg/J109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191" y="0"/>
            <a:ext cx="5691809" cy="691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42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Cambrian Life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age of the Trilobites </a:t>
            </a:r>
          </a:p>
          <a:p>
            <a:r>
              <a:rPr lang="en-US" dirty="0" smtClean="0"/>
              <a:t>Trilobites and brachiopods are abundant in this period, but not in Iowa. </a:t>
            </a:r>
          </a:p>
          <a:p>
            <a:r>
              <a:rPr lang="en-US" dirty="0" smtClean="0"/>
              <a:t>Why???</a:t>
            </a:r>
          </a:p>
          <a:p>
            <a:r>
              <a:rPr lang="en-US" dirty="0" smtClean="0"/>
              <a:t>Iowa’s Cambrian record is dominated by SANDY near shore transition environments. </a:t>
            </a:r>
            <a:endParaRPr lang="en-US" dirty="0"/>
          </a:p>
        </p:txBody>
      </p:sp>
      <p:pic>
        <p:nvPicPr>
          <p:cNvPr id="3074" name="Picture 2" descr="http://carbonpilgrim.files.wordpress.com/2013/02/on-the-trail-of-primitive-life_cambrian_explosio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754" y="2224197"/>
            <a:ext cx="5593588" cy="463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92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Ordovician – Warm, Shallow Seas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4346" y="2258215"/>
            <a:ext cx="10174493" cy="426057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Early Ordovician – Again on the edge of a shallow sea depositing carbonate, sandy carbonate, and quartz sandstones (Prairie du </a:t>
            </a:r>
            <a:r>
              <a:rPr lang="en-US" dirty="0" err="1" smtClean="0"/>
              <a:t>Chien</a:t>
            </a:r>
            <a:r>
              <a:rPr lang="en-US" dirty="0" smtClean="0"/>
              <a:t> Group) before another series of weathering and erosion! </a:t>
            </a:r>
          </a:p>
          <a:p>
            <a:endParaRPr lang="en-US" dirty="0"/>
          </a:p>
          <a:p>
            <a:r>
              <a:rPr lang="en-US" dirty="0" smtClean="0"/>
              <a:t>Mid-Ordovician – Major sea transgression changed a sandy shallow sea to carbonate shelf. </a:t>
            </a:r>
            <a:r>
              <a:rPr lang="en-US" dirty="0"/>
              <a:t>Ash layers appear in the Decorah and </a:t>
            </a:r>
            <a:r>
              <a:rPr lang="en-US" dirty="0" err="1"/>
              <a:t>Dunleith</a:t>
            </a:r>
            <a:r>
              <a:rPr lang="en-US" dirty="0"/>
              <a:t> Formations.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Late Ordovician – Increasingly muddy depositional environments forming the carbonate-rich shale layers (e.g. the Maquoketa Shale).</a:t>
            </a:r>
          </a:p>
          <a:p>
            <a:endParaRPr lang="en-US" dirty="0"/>
          </a:p>
          <a:p>
            <a:r>
              <a:rPr lang="en-US" dirty="0" smtClean="0"/>
              <a:t>Towards the end of the Ordovician the seas regress and weathering and erosion begin again, creating an ???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618839" y="619432"/>
            <a:ext cx="1573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443 Ma</a:t>
            </a:r>
          </a:p>
          <a:p>
            <a:pPr algn="ctr"/>
            <a:r>
              <a:rPr lang="en-US" sz="2400" dirty="0" smtClean="0"/>
              <a:t>t</a:t>
            </a:r>
            <a:r>
              <a:rPr lang="en-US" sz="2400" dirty="0"/>
              <a:t>o</a:t>
            </a:r>
            <a:endParaRPr lang="en-US" sz="2400" dirty="0" smtClean="0"/>
          </a:p>
          <a:p>
            <a:pPr algn="ctr"/>
            <a:r>
              <a:rPr lang="en-US" sz="2400" dirty="0" smtClean="0"/>
              <a:t>485 Ma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2072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 descr="page 47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5"/>
          <a:stretch/>
        </p:blipFill>
        <p:spPr>
          <a:xfrm>
            <a:off x="-1" y="0"/>
            <a:ext cx="12192001" cy="689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Ordovician stratigraphy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  <a14:imgEffect>
                      <a14:brightnessContrast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529" y="0"/>
            <a:ext cx="4837471" cy="6844607"/>
          </a:xfrm>
        </p:spPr>
      </p:pic>
    </p:spTree>
    <p:extLst>
      <p:ext uri="{BB962C8B-B14F-4D97-AF65-F5344CB8AC3E}">
        <p14:creationId xmlns:p14="http://schemas.microsoft.com/office/powerpoint/2010/main" val="129763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St. Peter Formation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029" y="2228718"/>
            <a:ext cx="5169874" cy="4629282"/>
          </a:xfrm>
        </p:spPr>
        <p:txBody>
          <a:bodyPr/>
          <a:lstStyle/>
          <a:p>
            <a:r>
              <a:rPr lang="en-US" dirty="0" smtClean="0"/>
              <a:t>Quartz Sandstone (super mature)</a:t>
            </a:r>
          </a:p>
          <a:p>
            <a:pPr lvl="1"/>
            <a:r>
              <a:rPr lang="en-US" dirty="0" smtClean="0"/>
              <a:t>But, In NW Iowa the St. Peter contains a lot of shale from the then exposed </a:t>
            </a:r>
            <a:r>
              <a:rPr lang="en-US" dirty="0" err="1" smtClean="0"/>
              <a:t>Transcontintal</a:t>
            </a:r>
            <a:r>
              <a:rPr lang="en-US" dirty="0" smtClean="0"/>
              <a:t> Arch</a:t>
            </a:r>
          </a:p>
          <a:p>
            <a:r>
              <a:rPr lang="en-US" dirty="0" smtClean="0"/>
              <a:t>Well exposed in Pikes Peak St. Park</a:t>
            </a:r>
          </a:p>
          <a:p>
            <a:r>
              <a:rPr lang="en-US" dirty="0" smtClean="0"/>
              <a:t>An important economic resources for glass and fracking </a:t>
            </a:r>
          </a:p>
          <a:p>
            <a:r>
              <a:rPr lang="en-US" dirty="0" smtClean="0"/>
              <a:t>1960’s served as a fall out shelter with supplies to meet the needs of 44,000 residents for two weeks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4" t="946" r="24307" b="59169"/>
          <a:stretch/>
        </p:blipFill>
        <p:spPr>
          <a:xfrm rot="5400000">
            <a:off x="5626447" y="366191"/>
            <a:ext cx="6931745" cy="6199361"/>
          </a:xfrm>
        </p:spPr>
      </p:pic>
      <p:sp>
        <p:nvSpPr>
          <p:cNvPr id="6" name="Freeform 5"/>
          <p:cNvSpPr/>
          <p:nvPr/>
        </p:nvSpPr>
        <p:spPr>
          <a:xfrm>
            <a:off x="8248714" y="2566219"/>
            <a:ext cx="3805634" cy="4418179"/>
          </a:xfrm>
          <a:custGeom>
            <a:avLst/>
            <a:gdLst>
              <a:gd name="connsiteX0" fmla="*/ 836292 w 3805634"/>
              <a:gd name="connsiteY0" fmla="*/ 4355691 h 4418179"/>
              <a:gd name="connsiteX1" fmla="*/ 836292 w 3805634"/>
              <a:gd name="connsiteY1" fmla="*/ 3598607 h 4418179"/>
              <a:gd name="connsiteX2" fmla="*/ 846125 w 3805634"/>
              <a:gd name="connsiteY2" fmla="*/ 3569110 h 4418179"/>
              <a:gd name="connsiteX3" fmla="*/ 865789 w 3805634"/>
              <a:gd name="connsiteY3" fmla="*/ 3500284 h 4418179"/>
              <a:gd name="connsiteX4" fmla="*/ 875621 w 3805634"/>
              <a:gd name="connsiteY4" fmla="*/ 3411794 h 4418179"/>
              <a:gd name="connsiteX5" fmla="*/ 885454 w 3805634"/>
              <a:gd name="connsiteY5" fmla="*/ 3382297 h 4418179"/>
              <a:gd name="connsiteX6" fmla="*/ 895286 w 3805634"/>
              <a:gd name="connsiteY6" fmla="*/ 3342968 h 4418179"/>
              <a:gd name="connsiteX7" fmla="*/ 905118 w 3805634"/>
              <a:gd name="connsiteY7" fmla="*/ 3313471 h 4418179"/>
              <a:gd name="connsiteX8" fmla="*/ 914951 w 3805634"/>
              <a:gd name="connsiteY8" fmla="*/ 3264310 h 4418179"/>
              <a:gd name="connsiteX9" fmla="*/ 934615 w 3805634"/>
              <a:gd name="connsiteY9" fmla="*/ 3205316 h 4418179"/>
              <a:gd name="connsiteX10" fmla="*/ 954280 w 3805634"/>
              <a:gd name="connsiteY10" fmla="*/ 3077497 h 4418179"/>
              <a:gd name="connsiteX11" fmla="*/ 924783 w 3805634"/>
              <a:gd name="connsiteY11" fmla="*/ 2890684 h 4418179"/>
              <a:gd name="connsiteX12" fmla="*/ 905118 w 3805634"/>
              <a:gd name="connsiteY12" fmla="*/ 2861187 h 4418179"/>
              <a:gd name="connsiteX13" fmla="*/ 875621 w 3805634"/>
              <a:gd name="connsiteY13" fmla="*/ 2792362 h 4418179"/>
              <a:gd name="connsiteX14" fmla="*/ 865789 w 3805634"/>
              <a:gd name="connsiteY14" fmla="*/ 2762865 h 4418179"/>
              <a:gd name="connsiteX15" fmla="*/ 836292 w 3805634"/>
              <a:gd name="connsiteY15" fmla="*/ 2733368 h 4418179"/>
              <a:gd name="connsiteX16" fmla="*/ 816628 w 3805634"/>
              <a:gd name="connsiteY16" fmla="*/ 2674375 h 4418179"/>
              <a:gd name="connsiteX17" fmla="*/ 806796 w 3805634"/>
              <a:gd name="connsiteY17" fmla="*/ 2644878 h 4418179"/>
              <a:gd name="connsiteX18" fmla="*/ 796963 w 3805634"/>
              <a:gd name="connsiteY18" fmla="*/ 2536723 h 4418179"/>
              <a:gd name="connsiteX19" fmla="*/ 787131 w 3805634"/>
              <a:gd name="connsiteY19" fmla="*/ 2507226 h 4418179"/>
              <a:gd name="connsiteX20" fmla="*/ 777299 w 3805634"/>
              <a:gd name="connsiteY20" fmla="*/ 2467897 h 4418179"/>
              <a:gd name="connsiteX21" fmla="*/ 757634 w 3805634"/>
              <a:gd name="connsiteY21" fmla="*/ 2379407 h 4418179"/>
              <a:gd name="connsiteX22" fmla="*/ 737970 w 3805634"/>
              <a:gd name="connsiteY22" fmla="*/ 2281084 h 4418179"/>
              <a:gd name="connsiteX23" fmla="*/ 718305 w 3805634"/>
              <a:gd name="connsiteY23" fmla="*/ 2222091 h 4418179"/>
              <a:gd name="connsiteX24" fmla="*/ 708473 w 3805634"/>
              <a:gd name="connsiteY24" fmla="*/ 2192594 h 4418179"/>
              <a:gd name="connsiteX25" fmla="*/ 688809 w 3805634"/>
              <a:gd name="connsiteY25" fmla="*/ 2133600 h 4418179"/>
              <a:gd name="connsiteX26" fmla="*/ 678976 w 3805634"/>
              <a:gd name="connsiteY26" fmla="*/ 2104104 h 4418179"/>
              <a:gd name="connsiteX27" fmla="*/ 659312 w 3805634"/>
              <a:gd name="connsiteY27" fmla="*/ 2054942 h 4418179"/>
              <a:gd name="connsiteX28" fmla="*/ 629815 w 3805634"/>
              <a:gd name="connsiteY28" fmla="*/ 2035278 h 4418179"/>
              <a:gd name="connsiteX29" fmla="*/ 521660 w 3805634"/>
              <a:gd name="connsiteY29" fmla="*/ 1986116 h 4418179"/>
              <a:gd name="connsiteX30" fmla="*/ 492163 w 3805634"/>
              <a:gd name="connsiteY30" fmla="*/ 1956620 h 4418179"/>
              <a:gd name="connsiteX31" fmla="*/ 443002 w 3805634"/>
              <a:gd name="connsiteY31" fmla="*/ 1897626 h 4418179"/>
              <a:gd name="connsiteX32" fmla="*/ 413505 w 3805634"/>
              <a:gd name="connsiteY32" fmla="*/ 1838633 h 4418179"/>
              <a:gd name="connsiteX33" fmla="*/ 384009 w 3805634"/>
              <a:gd name="connsiteY33" fmla="*/ 1779639 h 4418179"/>
              <a:gd name="connsiteX34" fmla="*/ 354512 w 3805634"/>
              <a:gd name="connsiteY34" fmla="*/ 1750142 h 4418179"/>
              <a:gd name="connsiteX35" fmla="*/ 334847 w 3805634"/>
              <a:gd name="connsiteY35" fmla="*/ 1720646 h 4418179"/>
              <a:gd name="connsiteX36" fmla="*/ 305351 w 3805634"/>
              <a:gd name="connsiteY36" fmla="*/ 1691149 h 4418179"/>
              <a:gd name="connsiteX37" fmla="*/ 285686 w 3805634"/>
              <a:gd name="connsiteY37" fmla="*/ 1661652 h 4418179"/>
              <a:gd name="connsiteX38" fmla="*/ 226692 w 3805634"/>
              <a:gd name="connsiteY38" fmla="*/ 1602658 h 4418179"/>
              <a:gd name="connsiteX39" fmla="*/ 187363 w 3805634"/>
              <a:gd name="connsiteY39" fmla="*/ 1533833 h 4418179"/>
              <a:gd name="connsiteX40" fmla="*/ 167699 w 3805634"/>
              <a:gd name="connsiteY40" fmla="*/ 1474839 h 4418179"/>
              <a:gd name="connsiteX41" fmla="*/ 118538 w 3805634"/>
              <a:gd name="connsiteY41" fmla="*/ 1406013 h 4418179"/>
              <a:gd name="connsiteX42" fmla="*/ 108705 w 3805634"/>
              <a:gd name="connsiteY42" fmla="*/ 1376516 h 4418179"/>
              <a:gd name="connsiteX43" fmla="*/ 69376 w 3805634"/>
              <a:gd name="connsiteY43" fmla="*/ 1307691 h 4418179"/>
              <a:gd name="connsiteX44" fmla="*/ 39880 w 3805634"/>
              <a:gd name="connsiteY44" fmla="*/ 1150375 h 4418179"/>
              <a:gd name="connsiteX45" fmla="*/ 49712 w 3805634"/>
              <a:gd name="connsiteY45" fmla="*/ 1012723 h 4418179"/>
              <a:gd name="connsiteX46" fmla="*/ 69376 w 3805634"/>
              <a:gd name="connsiteY46" fmla="*/ 934065 h 4418179"/>
              <a:gd name="connsiteX47" fmla="*/ 39880 w 3805634"/>
              <a:gd name="connsiteY47" fmla="*/ 796413 h 4418179"/>
              <a:gd name="connsiteX48" fmla="*/ 20215 w 3805634"/>
              <a:gd name="connsiteY48" fmla="*/ 766916 h 4418179"/>
              <a:gd name="connsiteX49" fmla="*/ 10383 w 3805634"/>
              <a:gd name="connsiteY49" fmla="*/ 707923 h 4418179"/>
              <a:gd name="connsiteX50" fmla="*/ 551 w 3805634"/>
              <a:gd name="connsiteY50" fmla="*/ 658762 h 4418179"/>
              <a:gd name="connsiteX51" fmla="*/ 20215 w 3805634"/>
              <a:gd name="connsiteY51" fmla="*/ 403123 h 4418179"/>
              <a:gd name="connsiteX52" fmla="*/ 39880 w 3805634"/>
              <a:gd name="connsiteY52" fmla="*/ 265471 h 4418179"/>
              <a:gd name="connsiteX53" fmla="*/ 89041 w 3805634"/>
              <a:gd name="connsiteY53" fmla="*/ 206478 h 4418179"/>
              <a:gd name="connsiteX54" fmla="*/ 108705 w 3805634"/>
              <a:gd name="connsiteY54" fmla="*/ 176981 h 4418179"/>
              <a:gd name="connsiteX55" fmla="*/ 167699 w 3805634"/>
              <a:gd name="connsiteY55" fmla="*/ 137652 h 4418179"/>
              <a:gd name="connsiteX56" fmla="*/ 197196 w 3805634"/>
              <a:gd name="connsiteY56" fmla="*/ 117987 h 4418179"/>
              <a:gd name="connsiteX57" fmla="*/ 226692 w 3805634"/>
              <a:gd name="connsiteY57" fmla="*/ 98323 h 4418179"/>
              <a:gd name="connsiteX58" fmla="*/ 285686 w 3805634"/>
              <a:gd name="connsiteY58" fmla="*/ 78658 h 4418179"/>
              <a:gd name="connsiteX59" fmla="*/ 344680 w 3805634"/>
              <a:gd name="connsiteY59" fmla="*/ 49162 h 4418179"/>
              <a:gd name="connsiteX60" fmla="*/ 374176 w 3805634"/>
              <a:gd name="connsiteY60" fmla="*/ 29497 h 4418179"/>
              <a:gd name="connsiteX61" fmla="*/ 413505 w 3805634"/>
              <a:gd name="connsiteY61" fmla="*/ 19665 h 4418179"/>
              <a:gd name="connsiteX62" fmla="*/ 639647 w 3805634"/>
              <a:gd name="connsiteY62" fmla="*/ 0 h 4418179"/>
              <a:gd name="connsiteX63" fmla="*/ 885454 w 3805634"/>
              <a:gd name="connsiteY63" fmla="*/ 9833 h 4418179"/>
              <a:gd name="connsiteX64" fmla="*/ 914951 w 3805634"/>
              <a:gd name="connsiteY64" fmla="*/ 19665 h 4418179"/>
              <a:gd name="connsiteX65" fmla="*/ 954280 w 3805634"/>
              <a:gd name="connsiteY65" fmla="*/ 29497 h 4418179"/>
              <a:gd name="connsiteX66" fmla="*/ 1013273 w 3805634"/>
              <a:gd name="connsiteY66" fmla="*/ 49162 h 4418179"/>
              <a:gd name="connsiteX67" fmla="*/ 1042770 w 3805634"/>
              <a:gd name="connsiteY67" fmla="*/ 68826 h 4418179"/>
              <a:gd name="connsiteX68" fmla="*/ 1111596 w 3805634"/>
              <a:gd name="connsiteY68" fmla="*/ 108155 h 4418179"/>
              <a:gd name="connsiteX69" fmla="*/ 1200086 w 3805634"/>
              <a:gd name="connsiteY69" fmla="*/ 176981 h 4418179"/>
              <a:gd name="connsiteX70" fmla="*/ 1268912 w 3805634"/>
              <a:gd name="connsiteY70" fmla="*/ 255639 h 4418179"/>
              <a:gd name="connsiteX71" fmla="*/ 1288576 w 3805634"/>
              <a:gd name="connsiteY71" fmla="*/ 285136 h 4418179"/>
              <a:gd name="connsiteX72" fmla="*/ 1308241 w 3805634"/>
              <a:gd name="connsiteY72" fmla="*/ 314633 h 4418179"/>
              <a:gd name="connsiteX73" fmla="*/ 1347570 w 3805634"/>
              <a:gd name="connsiteY73" fmla="*/ 432620 h 4418179"/>
              <a:gd name="connsiteX74" fmla="*/ 1357402 w 3805634"/>
              <a:gd name="connsiteY74" fmla="*/ 462116 h 4418179"/>
              <a:gd name="connsiteX75" fmla="*/ 1367234 w 3805634"/>
              <a:gd name="connsiteY75" fmla="*/ 491613 h 4418179"/>
              <a:gd name="connsiteX76" fmla="*/ 1386899 w 3805634"/>
              <a:gd name="connsiteY76" fmla="*/ 521110 h 4418179"/>
              <a:gd name="connsiteX77" fmla="*/ 1445892 w 3805634"/>
              <a:gd name="connsiteY77" fmla="*/ 570271 h 4418179"/>
              <a:gd name="connsiteX78" fmla="*/ 1455725 w 3805634"/>
              <a:gd name="connsiteY78" fmla="*/ 599768 h 4418179"/>
              <a:gd name="connsiteX79" fmla="*/ 1475389 w 3805634"/>
              <a:gd name="connsiteY79" fmla="*/ 668594 h 4418179"/>
              <a:gd name="connsiteX80" fmla="*/ 1504886 w 3805634"/>
              <a:gd name="connsiteY80" fmla="*/ 825910 h 4418179"/>
              <a:gd name="connsiteX81" fmla="*/ 1534383 w 3805634"/>
              <a:gd name="connsiteY81" fmla="*/ 855407 h 4418179"/>
              <a:gd name="connsiteX82" fmla="*/ 1583544 w 3805634"/>
              <a:gd name="connsiteY82" fmla="*/ 973394 h 4418179"/>
              <a:gd name="connsiteX83" fmla="*/ 1603209 w 3805634"/>
              <a:gd name="connsiteY83" fmla="*/ 1012723 h 4418179"/>
              <a:gd name="connsiteX84" fmla="*/ 1613041 w 3805634"/>
              <a:gd name="connsiteY84" fmla="*/ 1042220 h 4418179"/>
              <a:gd name="connsiteX85" fmla="*/ 1642538 w 3805634"/>
              <a:gd name="connsiteY85" fmla="*/ 1071716 h 4418179"/>
              <a:gd name="connsiteX86" fmla="*/ 1681867 w 3805634"/>
              <a:gd name="connsiteY86" fmla="*/ 1130710 h 4418179"/>
              <a:gd name="connsiteX87" fmla="*/ 1711363 w 3805634"/>
              <a:gd name="connsiteY87" fmla="*/ 1160207 h 4418179"/>
              <a:gd name="connsiteX88" fmla="*/ 1740860 w 3805634"/>
              <a:gd name="connsiteY88" fmla="*/ 1199536 h 4418179"/>
              <a:gd name="connsiteX89" fmla="*/ 1770357 w 3805634"/>
              <a:gd name="connsiteY89" fmla="*/ 1209368 h 4418179"/>
              <a:gd name="connsiteX90" fmla="*/ 1819518 w 3805634"/>
              <a:gd name="connsiteY90" fmla="*/ 1278194 h 4418179"/>
              <a:gd name="connsiteX91" fmla="*/ 1829351 w 3805634"/>
              <a:gd name="connsiteY91" fmla="*/ 1307691 h 4418179"/>
              <a:gd name="connsiteX92" fmla="*/ 1878512 w 3805634"/>
              <a:gd name="connsiteY92" fmla="*/ 1356852 h 4418179"/>
              <a:gd name="connsiteX93" fmla="*/ 1917841 w 3805634"/>
              <a:gd name="connsiteY93" fmla="*/ 1415846 h 4418179"/>
              <a:gd name="connsiteX94" fmla="*/ 1927673 w 3805634"/>
              <a:gd name="connsiteY94" fmla="*/ 1455175 h 4418179"/>
              <a:gd name="connsiteX95" fmla="*/ 1947338 w 3805634"/>
              <a:gd name="connsiteY95" fmla="*/ 1484671 h 4418179"/>
              <a:gd name="connsiteX96" fmla="*/ 1967002 w 3805634"/>
              <a:gd name="connsiteY96" fmla="*/ 1524000 h 4418179"/>
              <a:gd name="connsiteX97" fmla="*/ 1986667 w 3805634"/>
              <a:gd name="connsiteY97" fmla="*/ 1573162 h 4418179"/>
              <a:gd name="connsiteX98" fmla="*/ 2025996 w 3805634"/>
              <a:gd name="connsiteY98" fmla="*/ 1641987 h 4418179"/>
              <a:gd name="connsiteX99" fmla="*/ 2045660 w 3805634"/>
              <a:gd name="connsiteY99" fmla="*/ 1700981 h 4418179"/>
              <a:gd name="connsiteX100" fmla="*/ 2055492 w 3805634"/>
              <a:gd name="connsiteY100" fmla="*/ 1740310 h 4418179"/>
              <a:gd name="connsiteX101" fmla="*/ 2075157 w 3805634"/>
              <a:gd name="connsiteY101" fmla="*/ 1779639 h 4418179"/>
              <a:gd name="connsiteX102" fmla="*/ 2094821 w 3805634"/>
              <a:gd name="connsiteY102" fmla="*/ 1838633 h 4418179"/>
              <a:gd name="connsiteX103" fmla="*/ 2124318 w 3805634"/>
              <a:gd name="connsiteY103" fmla="*/ 1858297 h 4418179"/>
              <a:gd name="connsiteX104" fmla="*/ 2163647 w 3805634"/>
              <a:gd name="connsiteY104" fmla="*/ 1877962 h 4418179"/>
              <a:gd name="connsiteX105" fmla="*/ 2193144 w 3805634"/>
              <a:gd name="connsiteY105" fmla="*/ 1887794 h 4418179"/>
              <a:gd name="connsiteX106" fmla="*/ 2291467 w 3805634"/>
              <a:gd name="connsiteY106" fmla="*/ 1966452 h 4418179"/>
              <a:gd name="connsiteX107" fmla="*/ 2330796 w 3805634"/>
              <a:gd name="connsiteY107" fmla="*/ 2015613 h 4418179"/>
              <a:gd name="connsiteX108" fmla="*/ 2379957 w 3805634"/>
              <a:gd name="connsiteY108" fmla="*/ 2045110 h 4418179"/>
              <a:gd name="connsiteX109" fmla="*/ 2419286 w 3805634"/>
              <a:gd name="connsiteY109" fmla="*/ 2094271 h 4418179"/>
              <a:gd name="connsiteX110" fmla="*/ 2448783 w 3805634"/>
              <a:gd name="connsiteY110" fmla="*/ 2113936 h 4418179"/>
              <a:gd name="connsiteX111" fmla="*/ 2468447 w 3805634"/>
              <a:gd name="connsiteY111" fmla="*/ 2143433 h 4418179"/>
              <a:gd name="connsiteX112" fmla="*/ 2497944 w 3805634"/>
              <a:gd name="connsiteY112" fmla="*/ 2172929 h 4418179"/>
              <a:gd name="connsiteX113" fmla="*/ 2537273 w 3805634"/>
              <a:gd name="connsiteY113" fmla="*/ 2231923 h 4418179"/>
              <a:gd name="connsiteX114" fmla="*/ 2596267 w 3805634"/>
              <a:gd name="connsiteY114" fmla="*/ 2271252 h 4418179"/>
              <a:gd name="connsiteX115" fmla="*/ 2714254 w 3805634"/>
              <a:gd name="connsiteY115" fmla="*/ 2330246 h 4418179"/>
              <a:gd name="connsiteX116" fmla="*/ 2763415 w 3805634"/>
              <a:gd name="connsiteY116" fmla="*/ 2379407 h 4418179"/>
              <a:gd name="connsiteX117" fmla="*/ 2802744 w 3805634"/>
              <a:gd name="connsiteY117" fmla="*/ 2399071 h 4418179"/>
              <a:gd name="connsiteX118" fmla="*/ 2842073 w 3805634"/>
              <a:gd name="connsiteY118" fmla="*/ 2428568 h 4418179"/>
              <a:gd name="connsiteX119" fmla="*/ 2881402 w 3805634"/>
              <a:gd name="connsiteY119" fmla="*/ 2448233 h 4418179"/>
              <a:gd name="connsiteX120" fmla="*/ 2950228 w 3805634"/>
              <a:gd name="connsiteY120" fmla="*/ 2507226 h 4418179"/>
              <a:gd name="connsiteX121" fmla="*/ 3038718 w 3805634"/>
              <a:gd name="connsiteY121" fmla="*/ 2546555 h 4418179"/>
              <a:gd name="connsiteX122" fmla="*/ 3107544 w 3805634"/>
              <a:gd name="connsiteY122" fmla="*/ 2644878 h 4418179"/>
              <a:gd name="connsiteX123" fmla="*/ 3127209 w 3805634"/>
              <a:gd name="connsiteY123" fmla="*/ 2674375 h 4418179"/>
              <a:gd name="connsiteX124" fmla="*/ 3156705 w 3805634"/>
              <a:gd name="connsiteY124" fmla="*/ 2703871 h 4418179"/>
              <a:gd name="connsiteX125" fmla="*/ 3176370 w 3805634"/>
              <a:gd name="connsiteY125" fmla="*/ 2743200 h 4418179"/>
              <a:gd name="connsiteX126" fmla="*/ 3255028 w 3805634"/>
              <a:gd name="connsiteY126" fmla="*/ 2861187 h 4418179"/>
              <a:gd name="connsiteX127" fmla="*/ 3284525 w 3805634"/>
              <a:gd name="connsiteY127" fmla="*/ 2989007 h 4418179"/>
              <a:gd name="connsiteX128" fmla="*/ 3294357 w 3805634"/>
              <a:gd name="connsiteY128" fmla="*/ 3038168 h 4418179"/>
              <a:gd name="connsiteX129" fmla="*/ 3304189 w 3805634"/>
              <a:gd name="connsiteY129" fmla="*/ 3067665 h 4418179"/>
              <a:gd name="connsiteX130" fmla="*/ 3323854 w 3805634"/>
              <a:gd name="connsiteY130" fmla="*/ 3146323 h 4418179"/>
              <a:gd name="connsiteX131" fmla="*/ 3363183 w 3805634"/>
              <a:gd name="connsiteY131" fmla="*/ 3264310 h 4418179"/>
              <a:gd name="connsiteX132" fmla="*/ 3373015 w 3805634"/>
              <a:gd name="connsiteY132" fmla="*/ 3323304 h 4418179"/>
              <a:gd name="connsiteX133" fmla="*/ 3382847 w 3805634"/>
              <a:gd name="connsiteY133" fmla="*/ 3352800 h 4418179"/>
              <a:gd name="connsiteX134" fmla="*/ 3392680 w 3805634"/>
              <a:gd name="connsiteY134" fmla="*/ 3431458 h 4418179"/>
              <a:gd name="connsiteX135" fmla="*/ 3422176 w 3805634"/>
              <a:gd name="connsiteY135" fmla="*/ 3460955 h 4418179"/>
              <a:gd name="connsiteX136" fmla="*/ 3451673 w 3805634"/>
              <a:gd name="connsiteY136" fmla="*/ 3500284 h 4418179"/>
              <a:gd name="connsiteX137" fmla="*/ 3471338 w 3805634"/>
              <a:gd name="connsiteY137" fmla="*/ 3549446 h 4418179"/>
              <a:gd name="connsiteX138" fmla="*/ 3540163 w 3805634"/>
              <a:gd name="connsiteY138" fmla="*/ 3628104 h 4418179"/>
              <a:gd name="connsiteX139" fmla="*/ 3569660 w 3805634"/>
              <a:gd name="connsiteY139" fmla="*/ 3667433 h 4418179"/>
              <a:gd name="connsiteX140" fmla="*/ 3628654 w 3805634"/>
              <a:gd name="connsiteY140" fmla="*/ 3726426 h 4418179"/>
              <a:gd name="connsiteX141" fmla="*/ 3638486 w 3805634"/>
              <a:gd name="connsiteY141" fmla="*/ 3755923 h 4418179"/>
              <a:gd name="connsiteX142" fmla="*/ 3658151 w 3805634"/>
              <a:gd name="connsiteY142" fmla="*/ 3785420 h 4418179"/>
              <a:gd name="connsiteX143" fmla="*/ 3687647 w 3805634"/>
              <a:gd name="connsiteY143" fmla="*/ 3873910 h 4418179"/>
              <a:gd name="connsiteX144" fmla="*/ 3697480 w 3805634"/>
              <a:gd name="connsiteY144" fmla="*/ 3903407 h 4418179"/>
              <a:gd name="connsiteX145" fmla="*/ 3726976 w 3805634"/>
              <a:gd name="connsiteY145" fmla="*/ 3972233 h 4418179"/>
              <a:gd name="connsiteX146" fmla="*/ 3746641 w 3805634"/>
              <a:gd name="connsiteY146" fmla="*/ 4070555 h 4418179"/>
              <a:gd name="connsiteX147" fmla="*/ 3766305 w 3805634"/>
              <a:gd name="connsiteY147" fmla="*/ 4149213 h 4418179"/>
              <a:gd name="connsiteX148" fmla="*/ 3776138 w 3805634"/>
              <a:gd name="connsiteY148" fmla="*/ 4178710 h 4418179"/>
              <a:gd name="connsiteX149" fmla="*/ 3805634 w 3805634"/>
              <a:gd name="connsiteY149" fmla="*/ 4286865 h 4418179"/>
              <a:gd name="connsiteX150" fmla="*/ 3795802 w 3805634"/>
              <a:gd name="connsiteY150" fmla="*/ 4326194 h 4418179"/>
              <a:gd name="connsiteX151" fmla="*/ 3667983 w 3805634"/>
              <a:gd name="connsiteY151" fmla="*/ 4355691 h 4418179"/>
              <a:gd name="connsiteX152" fmla="*/ 3500834 w 3805634"/>
              <a:gd name="connsiteY152" fmla="*/ 4345858 h 4418179"/>
              <a:gd name="connsiteX153" fmla="*/ 3461505 w 3805634"/>
              <a:gd name="connsiteY153" fmla="*/ 4336026 h 4418179"/>
              <a:gd name="connsiteX154" fmla="*/ 3363183 w 3805634"/>
              <a:gd name="connsiteY154" fmla="*/ 4316362 h 4418179"/>
              <a:gd name="connsiteX155" fmla="*/ 3294357 w 3805634"/>
              <a:gd name="connsiteY155" fmla="*/ 4296697 h 4418179"/>
              <a:gd name="connsiteX156" fmla="*/ 3137041 w 3805634"/>
              <a:gd name="connsiteY156" fmla="*/ 4267200 h 4418179"/>
              <a:gd name="connsiteX157" fmla="*/ 3097712 w 3805634"/>
              <a:gd name="connsiteY157" fmla="*/ 4257368 h 4418179"/>
              <a:gd name="connsiteX158" fmla="*/ 2773247 w 3805634"/>
              <a:gd name="connsiteY158" fmla="*/ 4267200 h 4418179"/>
              <a:gd name="connsiteX159" fmla="*/ 2655260 w 3805634"/>
              <a:gd name="connsiteY159" fmla="*/ 4296697 h 4418179"/>
              <a:gd name="connsiteX160" fmla="*/ 2350460 w 3805634"/>
              <a:gd name="connsiteY160" fmla="*/ 4316362 h 4418179"/>
              <a:gd name="connsiteX161" fmla="*/ 2301299 w 3805634"/>
              <a:gd name="connsiteY161" fmla="*/ 4326194 h 4418179"/>
              <a:gd name="connsiteX162" fmla="*/ 2006331 w 3805634"/>
              <a:gd name="connsiteY162" fmla="*/ 4345858 h 4418179"/>
              <a:gd name="connsiteX163" fmla="*/ 1868680 w 3805634"/>
              <a:gd name="connsiteY163" fmla="*/ 4365523 h 4418179"/>
              <a:gd name="connsiteX164" fmla="*/ 1829351 w 3805634"/>
              <a:gd name="connsiteY164" fmla="*/ 4375355 h 4418179"/>
              <a:gd name="connsiteX165" fmla="*/ 1760525 w 3805634"/>
              <a:gd name="connsiteY165" fmla="*/ 4395020 h 4418179"/>
              <a:gd name="connsiteX166" fmla="*/ 1396731 w 3805634"/>
              <a:gd name="connsiteY166" fmla="*/ 4414684 h 4418179"/>
              <a:gd name="connsiteX167" fmla="*/ 1337738 w 3805634"/>
              <a:gd name="connsiteY167" fmla="*/ 4404852 h 4418179"/>
              <a:gd name="connsiteX168" fmla="*/ 1268912 w 3805634"/>
              <a:gd name="connsiteY168" fmla="*/ 4395020 h 4418179"/>
              <a:gd name="connsiteX169" fmla="*/ 1200086 w 3805634"/>
              <a:gd name="connsiteY169" fmla="*/ 4375355 h 4418179"/>
              <a:gd name="connsiteX170" fmla="*/ 944447 w 3805634"/>
              <a:gd name="connsiteY170" fmla="*/ 4365523 h 4418179"/>
              <a:gd name="connsiteX171" fmla="*/ 836292 w 3805634"/>
              <a:gd name="connsiteY171" fmla="*/ 4355691 h 441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3805634" h="4418179">
                <a:moveTo>
                  <a:pt x="836292" y="4355691"/>
                </a:moveTo>
                <a:cubicBezTo>
                  <a:pt x="818266" y="4227872"/>
                  <a:pt x="818057" y="4282385"/>
                  <a:pt x="836292" y="3598607"/>
                </a:cubicBezTo>
                <a:cubicBezTo>
                  <a:pt x="836568" y="3588246"/>
                  <a:pt x="843278" y="3579075"/>
                  <a:pt x="846125" y="3569110"/>
                </a:cubicBezTo>
                <a:cubicBezTo>
                  <a:pt x="870825" y="3482662"/>
                  <a:pt x="842208" y="3571028"/>
                  <a:pt x="865789" y="3500284"/>
                </a:cubicBezTo>
                <a:cubicBezTo>
                  <a:pt x="869066" y="3470787"/>
                  <a:pt x="870742" y="3441068"/>
                  <a:pt x="875621" y="3411794"/>
                </a:cubicBezTo>
                <a:cubicBezTo>
                  <a:pt x="877325" y="3401571"/>
                  <a:pt x="882607" y="3392262"/>
                  <a:pt x="885454" y="3382297"/>
                </a:cubicBezTo>
                <a:cubicBezTo>
                  <a:pt x="889166" y="3369304"/>
                  <a:pt x="891574" y="3355961"/>
                  <a:pt x="895286" y="3342968"/>
                </a:cubicBezTo>
                <a:cubicBezTo>
                  <a:pt x="898133" y="3333003"/>
                  <a:pt x="902604" y="3323526"/>
                  <a:pt x="905118" y="3313471"/>
                </a:cubicBezTo>
                <a:cubicBezTo>
                  <a:pt x="909171" y="3297258"/>
                  <a:pt x="910554" y="3280433"/>
                  <a:pt x="914951" y="3264310"/>
                </a:cubicBezTo>
                <a:cubicBezTo>
                  <a:pt x="920405" y="3244312"/>
                  <a:pt x="930550" y="3225642"/>
                  <a:pt x="934615" y="3205316"/>
                </a:cubicBezTo>
                <a:cubicBezTo>
                  <a:pt x="949629" y="3130245"/>
                  <a:pt x="942374" y="3172737"/>
                  <a:pt x="954280" y="3077497"/>
                </a:cubicBezTo>
                <a:cubicBezTo>
                  <a:pt x="951780" y="3044996"/>
                  <a:pt x="953632" y="2933956"/>
                  <a:pt x="924783" y="2890684"/>
                </a:cubicBezTo>
                <a:lnTo>
                  <a:pt x="905118" y="2861187"/>
                </a:lnTo>
                <a:cubicBezTo>
                  <a:pt x="884655" y="2779333"/>
                  <a:pt x="909572" y="2860264"/>
                  <a:pt x="875621" y="2792362"/>
                </a:cubicBezTo>
                <a:cubicBezTo>
                  <a:pt x="870986" y="2783092"/>
                  <a:pt x="871538" y="2771489"/>
                  <a:pt x="865789" y="2762865"/>
                </a:cubicBezTo>
                <a:cubicBezTo>
                  <a:pt x="858076" y="2751295"/>
                  <a:pt x="846124" y="2743200"/>
                  <a:pt x="836292" y="2733368"/>
                </a:cubicBezTo>
                <a:lnTo>
                  <a:pt x="816628" y="2674375"/>
                </a:lnTo>
                <a:lnTo>
                  <a:pt x="806796" y="2644878"/>
                </a:lnTo>
                <a:cubicBezTo>
                  <a:pt x="803518" y="2608826"/>
                  <a:pt x="802083" y="2572560"/>
                  <a:pt x="796963" y="2536723"/>
                </a:cubicBezTo>
                <a:cubicBezTo>
                  <a:pt x="795497" y="2526463"/>
                  <a:pt x="789978" y="2517191"/>
                  <a:pt x="787131" y="2507226"/>
                </a:cubicBezTo>
                <a:cubicBezTo>
                  <a:pt x="783419" y="2494233"/>
                  <a:pt x="779949" y="2481148"/>
                  <a:pt x="777299" y="2467897"/>
                </a:cubicBezTo>
                <a:cubicBezTo>
                  <a:pt x="747725" y="2320025"/>
                  <a:pt x="783149" y="2468708"/>
                  <a:pt x="757634" y="2379407"/>
                </a:cubicBezTo>
                <a:cubicBezTo>
                  <a:pt x="724956" y="2265037"/>
                  <a:pt x="776595" y="2435582"/>
                  <a:pt x="737970" y="2281084"/>
                </a:cubicBezTo>
                <a:cubicBezTo>
                  <a:pt x="732943" y="2260975"/>
                  <a:pt x="724860" y="2241755"/>
                  <a:pt x="718305" y="2222091"/>
                </a:cubicBezTo>
                <a:lnTo>
                  <a:pt x="708473" y="2192594"/>
                </a:lnTo>
                <a:lnTo>
                  <a:pt x="688809" y="2133600"/>
                </a:lnTo>
                <a:cubicBezTo>
                  <a:pt x="685532" y="2123768"/>
                  <a:pt x="682825" y="2113727"/>
                  <a:pt x="678976" y="2104104"/>
                </a:cubicBezTo>
                <a:cubicBezTo>
                  <a:pt x="672421" y="2087717"/>
                  <a:pt x="669571" y="2069304"/>
                  <a:pt x="659312" y="2054942"/>
                </a:cubicBezTo>
                <a:cubicBezTo>
                  <a:pt x="652444" y="2045326"/>
                  <a:pt x="640189" y="2040936"/>
                  <a:pt x="629815" y="2035278"/>
                </a:cubicBezTo>
                <a:cubicBezTo>
                  <a:pt x="560729" y="1997595"/>
                  <a:pt x="572305" y="2002999"/>
                  <a:pt x="521660" y="1986116"/>
                </a:cubicBezTo>
                <a:cubicBezTo>
                  <a:pt x="511828" y="1976284"/>
                  <a:pt x="501065" y="1967302"/>
                  <a:pt x="492163" y="1956620"/>
                </a:cubicBezTo>
                <a:cubicBezTo>
                  <a:pt x="423712" y="1874479"/>
                  <a:pt x="529187" y="1983811"/>
                  <a:pt x="443002" y="1897626"/>
                </a:cubicBezTo>
                <a:cubicBezTo>
                  <a:pt x="418289" y="1823484"/>
                  <a:pt x="451626" y="1914873"/>
                  <a:pt x="413505" y="1838633"/>
                </a:cubicBezTo>
                <a:cubicBezTo>
                  <a:pt x="391332" y="1794287"/>
                  <a:pt x="419232" y="1821908"/>
                  <a:pt x="384009" y="1779639"/>
                </a:cubicBezTo>
                <a:cubicBezTo>
                  <a:pt x="375107" y="1768957"/>
                  <a:pt x="363414" y="1760824"/>
                  <a:pt x="354512" y="1750142"/>
                </a:cubicBezTo>
                <a:cubicBezTo>
                  <a:pt x="346947" y="1741064"/>
                  <a:pt x="342412" y="1729724"/>
                  <a:pt x="334847" y="1720646"/>
                </a:cubicBezTo>
                <a:cubicBezTo>
                  <a:pt x="325945" y="1709964"/>
                  <a:pt x="314253" y="1701831"/>
                  <a:pt x="305351" y="1691149"/>
                </a:cubicBezTo>
                <a:cubicBezTo>
                  <a:pt x="297786" y="1682071"/>
                  <a:pt x="293537" y="1670484"/>
                  <a:pt x="285686" y="1661652"/>
                </a:cubicBezTo>
                <a:cubicBezTo>
                  <a:pt x="267210" y="1640867"/>
                  <a:pt x="242118" y="1625797"/>
                  <a:pt x="226692" y="1602658"/>
                </a:cubicBezTo>
                <a:cubicBezTo>
                  <a:pt x="208956" y="1576054"/>
                  <a:pt x="199836" y="1565017"/>
                  <a:pt x="187363" y="1533833"/>
                </a:cubicBezTo>
                <a:cubicBezTo>
                  <a:pt x="179665" y="1514587"/>
                  <a:pt x="180136" y="1491422"/>
                  <a:pt x="167699" y="1474839"/>
                </a:cubicBezTo>
                <a:cubicBezTo>
                  <a:pt x="161014" y="1465926"/>
                  <a:pt x="125729" y="1420395"/>
                  <a:pt x="118538" y="1406013"/>
                </a:cubicBezTo>
                <a:cubicBezTo>
                  <a:pt x="113903" y="1396743"/>
                  <a:pt x="112788" y="1386042"/>
                  <a:pt x="108705" y="1376516"/>
                </a:cubicBezTo>
                <a:cubicBezTo>
                  <a:pt x="93733" y="1341582"/>
                  <a:pt x="89128" y="1337318"/>
                  <a:pt x="69376" y="1307691"/>
                </a:cubicBezTo>
                <a:cubicBezTo>
                  <a:pt x="47491" y="1176375"/>
                  <a:pt x="59382" y="1228385"/>
                  <a:pt x="39880" y="1150375"/>
                </a:cubicBezTo>
                <a:cubicBezTo>
                  <a:pt x="43157" y="1104491"/>
                  <a:pt x="43497" y="1058302"/>
                  <a:pt x="49712" y="1012723"/>
                </a:cubicBezTo>
                <a:cubicBezTo>
                  <a:pt x="53364" y="985945"/>
                  <a:pt x="69376" y="934065"/>
                  <a:pt x="69376" y="934065"/>
                </a:cubicBezTo>
                <a:cubicBezTo>
                  <a:pt x="65216" y="900784"/>
                  <a:pt x="61433" y="828742"/>
                  <a:pt x="39880" y="796413"/>
                </a:cubicBezTo>
                <a:lnTo>
                  <a:pt x="20215" y="766916"/>
                </a:lnTo>
                <a:cubicBezTo>
                  <a:pt x="16938" y="747252"/>
                  <a:pt x="13949" y="727537"/>
                  <a:pt x="10383" y="707923"/>
                </a:cubicBezTo>
                <a:cubicBezTo>
                  <a:pt x="7394" y="691481"/>
                  <a:pt x="551" y="675474"/>
                  <a:pt x="551" y="658762"/>
                </a:cubicBezTo>
                <a:cubicBezTo>
                  <a:pt x="551" y="470736"/>
                  <a:pt x="-5167" y="504652"/>
                  <a:pt x="20215" y="403123"/>
                </a:cubicBezTo>
                <a:cubicBezTo>
                  <a:pt x="21950" y="385774"/>
                  <a:pt x="25931" y="298017"/>
                  <a:pt x="39880" y="265471"/>
                </a:cubicBezTo>
                <a:cubicBezTo>
                  <a:pt x="52804" y="235315"/>
                  <a:pt x="68196" y="231493"/>
                  <a:pt x="89041" y="206478"/>
                </a:cubicBezTo>
                <a:cubicBezTo>
                  <a:pt x="96606" y="197400"/>
                  <a:pt x="99812" y="184762"/>
                  <a:pt x="108705" y="176981"/>
                </a:cubicBezTo>
                <a:cubicBezTo>
                  <a:pt x="126491" y="161418"/>
                  <a:pt x="148034" y="150762"/>
                  <a:pt x="167699" y="137652"/>
                </a:cubicBezTo>
                <a:lnTo>
                  <a:pt x="197196" y="117987"/>
                </a:lnTo>
                <a:cubicBezTo>
                  <a:pt x="207028" y="111432"/>
                  <a:pt x="215482" y="102060"/>
                  <a:pt x="226692" y="98323"/>
                </a:cubicBezTo>
                <a:cubicBezTo>
                  <a:pt x="246357" y="91768"/>
                  <a:pt x="268439" y="90156"/>
                  <a:pt x="285686" y="78658"/>
                </a:cubicBezTo>
                <a:cubicBezTo>
                  <a:pt x="323807" y="53245"/>
                  <a:pt x="303972" y="62731"/>
                  <a:pt x="344680" y="49162"/>
                </a:cubicBezTo>
                <a:cubicBezTo>
                  <a:pt x="354512" y="42607"/>
                  <a:pt x="363315" y="34152"/>
                  <a:pt x="374176" y="29497"/>
                </a:cubicBezTo>
                <a:cubicBezTo>
                  <a:pt x="386596" y="24174"/>
                  <a:pt x="400210" y="22082"/>
                  <a:pt x="413505" y="19665"/>
                </a:cubicBezTo>
                <a:cubicBezTo>
                  <a:pt x="494884" y="4869"/>
                  <a:pt x="548663" y="5687"/>
                  <a:pt x="639647" y="0"/>
                </a:cubicBezTo>
                <a:cubicBezTo>
                  <a:pt x="721583" y="3278"/>
                  <a:pt x="803661" y="3991"/>
                  <a:pt x="885454" y="9833"/>
                </a:cubicBezTo>
                <a:cubicBezTo>
                  <a:pt x="895792" y="10571"/>
                  <a:pt x="904986" y="16818"/>
                  <a:pt x="914951" y="19665"/>
                </a:cubicBezTo>
                <a:cubicBezTo>
                  <a:pt x="927944" y="23377"/>
                  <a:pt x="941337" y="25614"/>
                  <a:pt x="954280" y="29497"/>
                </a:cubicBezTo>
                <a:cubicBezTo>
                  <a:pt x="974134" y="35453"/>
                  <a:pt x="996026" y="37664"/>
                  <a:pt x="1013273" y="49162"/>
                </a:cubicBezTo>
                <a:cubicBezTo>
                  <a:pt x="1023105" y="55717"/>
                  <a:pt x="1032510" y="62963"/>
                  <a:pt x="1042770" y="68826"/>
                </a:cubicBezTo>
                <a:cubicBezTo>
                  <a:pt x="1067690" y="83066"/>
                  <a:pt x="1090042" y="88995"/>
                  <a:pt x="1111596" y="108155"/>
                </a:cubicBezTo>
                <a:cubicBezTo>
                  <a:pt x="1191183" y="178899"/>
                  <a:pt x="1139262" y="156707"/>
                  <a:pt x="1200086" y="176981"/>
                </a:cubicBezTo>
                <a:cubicBezTo>
                  <a:pt x="1249247" y="209755"/>
                  <a:pt x="1223029" y="186814"/>
                  <a:pt x="1268912" y="255639"/>
                </a:cubicBezTo>
                <a:lnTo>
                  <a:pt x="1288576" y="285136"/>
                </a:lnTo>
                <a:lnTo>
                  <a:pt x="1308241" y="314633"/>
                </a:lnTo>
                <a:lnTo>
                  <a:pt x="1347570" y="432620"/>
                </a:lnTo>
                <a:lnTo>
                  <a:pt x="1357402" y="462116"/>
                </a:lnTo>
                <a:cubicBezTo>
                  <a:pt x="1360679" y="471948"/>
                  <a:pt x="1361485" y="482990"/>
                  <a:pt x="1367234" y="491613"/>
                </a:cubicBezTo>
                <a:cubicBezTo>
                  <a:pt x="1373789" y="501445"/>
                  <a:pt x="1379334" y="512032"/>
                  <a:pt x="1386899" y="521110"/>
                </a:cubicBezTo>
                <a:cubicBezTo>
                  <a:pt x="1410557" y="549500"/>
                  <a:pt x="1416889" y="550936"/>
                  <a:pt x="1445892" y="570271"/>
                </a:cubicBezTo>
                <a:cubicBezTo>
                  <a:pt x="1449170" y="580103"/>
                  <a:pt x="1452878" y="589803"/>
                  <a:pt x="1455725" y="599768"/>
                </a:cubicBezTo>
                <a:cubicBezTo>
                  <a:pt x="1480425" y="686216"/>
                  <a:pt x="1451808" y="597850"/>
                  <a:pt x="1475389" y="668594"/>
                </a:cubicBezTo>
                <a:cubicBezTo>
                  <a:pt x="1476662" y="681325"/>
                  <a:pt x="1481489" y="802513"/>
                  <a:pt x="1504886" y="825910"/>
                </a:cubicBezTo>
                <a:lnTo>
                  <a:pt x="1534383" y="855407"/>
                </a:lnTo>
                <a:cubicBezTo>
                  <a:pt x="1551324" y="923174"/>
                  <a:pt x="1538172" y="882651"/>
                  <a:pt x="1583544" y="973394"/>
                </a:cubicBezTo>
                <a:cubicBezTo>
                  <a:pt x="1590099" y="986504"/>
                  <a:pt x="1598574" y="998818"/>
                  <a:pt x="1603209" y="1012723"/>
                </a:cubicBezTo>
                <a:cubicBezTo>
                  <a:pt x="1606486" y="1022555"/>
                  <a:pt x="1607292" y="1033597"/>
                  <a:pt x="1613041" y="1042220"/>
                </a:cubicBezTo>
                <a:cubicBezTo>
                  <a:pt x="1620754" y="1053789"/>
                  <a:pt x="1634001" y="1060740"/>
                  <a:pt x="1642538" y="1071716"/>
                </a:cubicBezTo>
                <a:cubicBezTo>
                  <a:pt x="1657048" y="1090371"/>
                  <a:pt x="1665156" y="1113998"/>
                  <a:pt x="1681867" y="1130710"/>
                </a:cubicBezTo>
                <a:cubicBezTo>
                  <a:pt x="1691699" y="1140542"/>
                  <a:pt x="1702314" y="1149650"/>
                  <a:pt x="1711363" y="1160207"/>
                </a:cubicBezTo>
                <a:cubicBezTo>
                  <a:pt x="1722028" y="1172649"/>
                  <a:pt x="1728271" y="1189045"/>
                  <a:pt x="1740860" y="1199536"/>
                </a:cubicBezTo>
                <a:cubicBezTo>
                  <a:pt x="1748822" y="1206171"/>
                  <a:pt x="1760525" y="1206091"/>
                  <a:pt x="1770357" y="1209368"/>
                </a:cubicBezTo>
                <a:cubicBezTo>
                  <a:pt x="1804081" y="1243092"/>
                  <a:pt x="1800105" y="1232897"/>
                  <a:pt x="1819518" y="1278194"/>
                </a:cubicBezTo>
                <a:cubicBezTo>
                  <a:pt x="1823601" y="1287720"/>
                  <a:pt x="1823132" y="1299400"/>
                  <a:pt x="1829351" y="1307691"/>
                </a:cubicBezTo>
                <a:cubicBezTo>
                  <a:pt x="1843256" y="1326231"/>
                  <a:pt x="1863837" y="1338916"/>
                  <a:pt x="1878512" y="1356852"/>
                </a:cubicBezTo>
                <a:cubicBezTo>
                  <a:pt x="1893478" y="1375144"/>
                  <a:pt x="1917841" y="1415846"/>
                  <a:pt x="1917841" y="1415846"/>
                </a:cubicBezTo>
                <a:cubicBezTo>
                  <a:pt x="1921118" y="1428956"/>
                  <a:pt x="1922350" y="1442755"/>
                  <a:pt x="1927673" y="1455175"/>
                </a:cubicBezTo>
                <a:cubicBezTo>
                  <a:pt x="1932328" y="1466036"/>
                  <a:pt x="1941475" y="1474411"/>
                  <a:pt x="1947338" y="1484671"/>
                </a:cubicBezTo>
                <a:cubicBezTo>
                  <a:pt x="1954610" y="1497397"/>
                  <a:pt x="1961049" y="1510606"/>
                  <a:pt x="1967002" y="1524000"/>
                </a:cubicBezTo>
                <a:cubicBezTo>
                  <a:pt x="1974170" y="1540129"/>
                  <a:pt x="1979499" y="1557033"/>
                  <a:pt x="1986667" y="1573162"/>
                </a:cubicBezTo>
                <a:cubicBezTo>
                  <a:pt x="2003301" y="1610590"/>
                  <a:pt x="2004903" y="1610350"/>
                  <a:pt x="2025996" y="1641987"/>
                </a:cubicBezTo>
                <a:cubicBezTo>
                  <a:pt x="2032551" y="1661652"/>
                  <a:pt x="2039704" y="1681127"/>
                  <a:pt x="2045660" y="1700981"/>
                </a:cubicBezTo>
                <a:cubicBezTo>
                  <a:pt x="2049543" y="1713924"/>
                  <a:pt x="2050747" y="1727657"/>
                  <a:pt x="2055492" y="1740310"/>
                </a:cubicBezTo>
                <a:cubicBezTo>
                  <a:pt x="2060638" y="1754034"/>
                  <a:pt x="2069714" y="1766030"/>
                  <a:pt x="2075157" y="1779639"/>
                </a:cubicBezTo>
                <a:cubicBezTo>
                  <a:pt x="2082855" y="1798885"/>
                  <a:pt x="2083835" y="1821055"/>
                  <a:pt x="2094821" y="1838633"/>
                </a:cubicBezTo>
                <a:cubicBezTo>
                  <a:pt x="2101084" y="1848654"/>
                  <a:pt x="2114058" y="1852434"/>
                  <a:pt x="2124318" y="1858297"/>
                </a:cubicBezTo>
                <a:cubicBezTo>
                  <a:pt x="2137044" y="1865569"/>
                  <a:pt x="2150175" y="1872188"/>
                  <a:pt x="2163647" y="1877962"/>
                </a:cubicBezTo>
                <a:cubicBezTo>
                  <a:pt x="2173173" y="1882045"/>
                  <a:pt x="2184084" y="1882761"/>
                  <a:pt x="2193144" y="1887794"/>
                </a:cubicBezTo>
                <a:cubicBezTo>
                  <a:pt x="2237362" y="1912359"/>
                  <a:pt x="2259119" y="1930060"/>
                  <a:pt x="2291467" y="1966452"/>
                </a:cubicBezTo>
                <a:cubicBezTo>
                  <a:pt x="2305409" y="1982137"/>
                  <a:pt x="2315111" y="2001671"/>
                  <a:pt x="2330796" y="2015613"/>
                </a:cubicBezTo>
                <a:cubicBezTo>
                  <a:pt x="2345079" y="2028309"/>
                  <a:pt x="2363570" y="2035278"/>
                  <a:pt x="2379957" y="2045110"/>
                </a:cubicBezTo>
                <a:cubicBezTo>
                  <a:pt x="2393067" y="2061497"/>
                  <a:pt x="2404447" y="2079432"/>
                  <a:pt x="2419286" y="2094271"/>
                </a:cubicBezTo>
                <a:cubicBezTo>
                  <a:pt x="2427642" y="2102627"/>
                  <a:pt x="2440427" y="2105580"/>
                  <a:pt x="2448783" y="2113936"/>
                </a:cubicBezTo>
                <a:cubicBezTo>
                  <a:pt x="2457139" y="2122292"/>
                  <a:pt x="2460882" y="2134355"/>
                  <a:pt x="2468447" y="2143433"/>
                </a:cubicBezTo>
                <a:cubicBezTo>
                  <a:pt x="2477349" y="2154115"/>
                  <a:pt x="2489407" y="2161953"/>
                  <a:pt x="2497944" y="2172929"/>
                </a:cubicBezTo>
                <a:cubicBezTo>
                  <a:pt x="2512454" y="2191584"/>
                  <a:pt x="2517608" y="2218813"/>
                  <a:pt x="2537273" y="2231923"/>
                </a:cubicBezTo>
                <a:cubicBezTo>
                  <a:pt x="2556938" y="2245033"/>
                  <a:pt x="2574544" y="2261942"/>
                  <a:pt x="2596267" y="2271252"/>
                </a:cubicBezTo>
                <a:cubicBezTo>
                  <a:pt x="2633030" y="2287008"/>
                  <a:pt x="2681687" y="2304192"/>
                  <a:pt x="2714254" y="2330246"/>
                </a:cubicBezTo>
                <a:cubicBezTo>
                  <a:pt x="2732350" y="2344723"/>
                  <a:pt x="2745122" y="2365179"/>
                  <a:pt x="2763415" y="2379407"/>
                </a:cubicBezTo>
                <a:cubicBezTo>
                  <a:pt x="2774985" y="2388405"/>
                  <a:pt x="2790315" y="2391303"/>
                  <a:pt x="2802744" y="2399071"/>
                </a:cubicBezTo>
                <a:cubicBezTo>
                  <a:pt x="2816640" y="2407756"/>
                  <a:pt x="2828177" y="2419883"/>
                  <a:pt x="2842073" y="2428568"/>
                </a:cubicBezTo>
                <a:cubicBezTo>
                  <a:pt x="2854502" y="2436336"/>
                  <a:pt x="2869676" y="2439439"/>
                  <a:pt x="2881402" y="2448233"/>
                </a:cubicBezTo>
                <a:cubicBezTo>
                  <a:pt x="2916847" y="2474817"/>
                  <a:pt x="2913106" y="2490727"/>
                  <a:pt x="2950228" y="2507226"/>
                </a:cubicBezTo>
                <a:cubicBezTo>
                  <a:pt x="3055534" y="2554029"/>
                  <a:pt x="2971963" y="2502053"/>
                  <a:pt x="3038718" y="2546555"/>
                </a:cubicBezTo>
                <a:cubicBezTo>
                  <a:pt x="3082398" y="2604794"/>
                  <a:pt x="3059121" y="2572244"/>
                  <a:pt x="3107544" y="2644878"/>
                </a:cubicBezTo>
                <a:cubicBezTo>
                  <a:pt x="3114099" y="2654710"/>
                  <a:pt x="3118853" y="2666019"/>
                  <a:pt x="3127209" y="2674375"/>
                </a:cubicBezTo>
                <a:cubicBezTo>
                  <a:pt x="3137041" y="2684207"/>
                  <a:pt x="3148623" y="2692556"/>
                  <a:pt x="3156705" y="2703871"/>
                </a:cubicBezTo>
                <a:cubicBezTo>
                  <a:pt x="3165224" y="2715798"/>
                  <a:pt x="3168240" y="2731005"/>
                  <a:pt x="3176370" y="2743200"/>
                </a:cubicBezTo>
                <a:cubicBezTo>
                  <a:pt x="3227011" y="2819162"/>
                  <a:pt x="3228374" y="2798994"/>
                  <a:pt x="3255028" y="2861187"/>
                </a:cubicBezTo>
                <a:cubicBezTo>
                  <a:pt x="3270328" y="2896886"/>
                  <a:pt x="3279279" y="2962776"/>
                  <a:pt x="3284525" y="2989007"/>
                </a:cubicBezTo>
                <a:cubicBezTo>
                  <a:pt x="3287802" y="3005394"/>
                  <a:pt x="3289073" y="3022314"/>
                  <a:pt x="3294357" y="3038168"/>
                </a:cubicBezTo>
                <a:cubicBezTo>
                  <a:pt x="3297634" y="3048000"/>
                  <a:pt x="3301675" y="3057610"/>
                  <a:pt x="3304189" y="3067665"/>
                </a:cubicBezTo>
                <a:lnTo>
                  <a:pt x="3323854" y="3146323"/>
                </a:lnTo>
                <a:cubicBezTo>
                  <a:pt x="3348911" y="3296665"/>
                  <a:pt x="3311966" y="3110659"/>
                  <a:pt x="3363183" y="3264310"/>
                </a:cubicBezTo>
                <a:cubicBezTo>
                  <a:pt x="3369487" y="3283223"/>
                  <a:pt x="3368690" y="3303843"/>
                  <a:pt x="3373015" y="3323304"/>
                </a:cubicBezTo>
                <a:cubicBezTo>
                  <a:pt x="3375263" y="3333421"/>
                  <a:pt x="3379570" y="3342968"/>
                  <a:pt x="3382847" y="3352800"/>
                </a:cubicBezTo>
                <a:cubicBezTo>
                  <a:pt x="3386125" y="3379019"/>
                  <a:pt x="3383650" y="3406625"/>
                  <a:pt x="3392680" y="3431458"/>
                </a:cubicBezTo>
                <a:cubicBezTo>
                  <a:pt x="3397432" y="3444526"/>
                  <a:pt x="3413127" y="3450398"/>
                  <a:pt x="3422176" y="3460955"/>
                </a:cubicBezTo>
                <a:cubicBezTo>
                  <a:pt x="3432841" y="3473397"/>
                  <a:pt x="3443715" y="3485959"/>
                  <a:pt x="3451673" y="3500284"/>
                </a:cubicBezTo>
                <a:cubicBezTo>
                  <a:pt x="3460245" y="3515713"/>
                  <a:pt x="3462257" y="3534312"/>
                  <a:pt x="3471338" y="3549446"/>
                </a:cubicBezTo>
                <a:cubicBezTo>
                  <a:pt x="3501641" y="3599951"/>
                  <a:pt x="3507564" y="3590071"/>
                  <a:pt x="3540163" y="3628104"/>
                </a:cubicBezTo>
                <a:cubicBezTo>
                  <a:pt x="3550828" y="3640546"/>
                  <a:pt x="3558698" y="3655253"/>
                  <a:pt x="3569660" y="3667433"/>
                </a:cubicBezTo>
                <a:cubicBezTo>
                  <a:pt x="3588264" y="3688104"/>
                  <a:pt x="3628654" y="3726426"/>
                  <a:pt x="3628654" y="3726426"/>
                </a:cubicBezTo>
                <a:cubicBezTo>
                  <a:pt x="3631931" y="3736258"/>
                  <a:pt x="3633851" y="3746653"/>
                  <a:pt x="3638486" y="3755923"/>
                </a:cubicBezTo>
                <a:cubicBezTo>
                  <a:pt x="3643771" y="3766492"/>
                  <a:pt x="3653606" y="3774512"/>
                  <a:pt x="3658151" y="3785420"/>
                </a:cubicBezTo>
                <a:cubicBezTo>
                  <a:pt x="3670109" y="3814120"/>
                  <a:pt x="3677815" y="3844413"/>
                  <a:pt x="3687647" y="3873910"/>
                </a:cubicBezTo>
                <a:cubicBezTo>
                  <a:pt x="3690924" y="3883742"/>
                  <a:pt x="3692845" y="3894137"/>
                  <a:pt x="3697480" y="3903407"/>
                </a:cubicBezTo>
                <a:cubicBezTo>
                  <a:pt x="3714961" y="3938370"/>
                  <a:pt x="3717330" y="3938473"/>
                  <a:pt x="3726976" y="3972233"/>
                </a:cubicBezTo>
                <a:cubicBezTo>
                  <a:pt x="3744698" y="4034259"/>
                  <a:pt x="3730083" y="3993281"/>
                  <a:pt x="3746641" y="4070555"/>
                </a:cubicBezTo>
                <a:cubicBezTo>
                  <a:pt x="3752304" y="4096981"/>
                  <a:pt x="3757758" y="4123574"/>
                  <a:pt x="3766305" y="4149213"/>
                </a:cubicBezTo>
                <a:cubicBezTo>
                  <a:pt x="3769583" y="4159045"/>
                  <a:pt x="3773411" y="4168711"/>
                  <a:pt x="3776138" y="4178710"/>
                </a:cubicBezTo>
                <a:cubicBezTo>
                  <a:pt x="3809411" y="4300709"/>
                  <a:pt x="3783001" y="4218964"/>
                  <a:pt x="3805634" y="4286865"/>
                </a:cubicBezTo>
                <a:cubicBezTo>
                  <a:pt x="3802357" y="4299975"/>
                  <a:pt x="3807046" y="4318698"/>
                  <a:pt x="3795802" y="4326194"/>
                </a:cubicBezTo>
                <a:cubicBezTo>
                  <a:pt x="3785641" y="4332968"/>
                  <a:pt x="3691265" y="4351034"/>
                  <a:pt x="3667983" y="4355691"/>
                </a:cubicBezTo>
                <a:cubicBezTo>
                  <a:pt x="3612267" y="4352413"/>
                  <a:pt x="3556395" y="4351150"/>
                  <a:pt x="3500834" y="4345858"/>
                </a:cubicBezTo>
                <a:cubicBezTo>
                  <a:pt x="3487382" y="4344577"/>
                  <a:pt x="3474718" y="4338857"/>
                  <a:pt x="3461505" y="4336026"/>
                </a:cubicBezTo>
                <a:cubicBezTo>
                  <a:pt x="3428824" y="4329023"/>
                  <a:pt x="3395320" y="4325544"/>
                  <a:pt x="3363183" y="4316362"/>
                </a:cubicBezTo>
                <a:cubicBezTo>
                  <a:pt x="3340241" y="4309807"/>
                  <a:pt x="3317583" y="4302162"/>
                  <a:pt x="3294357" y="4296697"/>
                </a:cubicBezTo>
                <a:cubicBezTo>
                  <a:pt x="3148789" y="4262446"/>
                  <a:pt x="3245522" y="4288897"/>
                  <a:pt x="3137041" y="4267200"/>
                </a:cubicBezTo>
                <a:cubicBezTo>
                  <a:pt x="3123790" y="4264550"/>
                  <a:pt x="3110822" y="4260645"/>
                  <a:pt x="3097712" y="4257368"/>
                </a:cubicBezTo>
                <a:cubicBezTo>
                  <a:pt x="2989557" y="4260645"/>
                  <a:pt x="2881027" y="4257620"/>
                  <a:pt x="2773247" y="4267200"/>
                </a:cubicBezTo>
                <a:cubicBezTo>
                  <a:pt x="2732867" y="4270789"/>
                  <a:pt x="2695528" y="4292015"/>
                  <a:pt x="2655260" y="4296697"/>
                </a:cubicBezTo>
                <a:cubicBezTo>
                  <a:pt x="2554130" y="4308456"/>
                  <a:pt x="2452060" y="4309807"/>
                  <a:pt x="2350460" y="4316362"/>
                </a:cubicBezTo>
                <a:cubicBezTo>
                  <a:pt x="2334073" y="4319639"/>
                  <a:pt x="2317896" y="4324241"/>
                  <a:pt x="2301299" y="4326194"/>
                </a:cubicBezTo>
                <a:cubicBezTo>
                  <a:pt x="2222174" y="4335503"/>
                  <a:pt x="2076383" y="4341966"/>
                  <a:pt x="2006331" y="4345858"/>
                </a:cubicBezTo>
                <a:cubicBezTo>
                  <a:pt x="1958004" y="4351899"/>
                  <a:pt x="1915928" y="4356074"/>
                  <a:pt x="1868680" y="4365523"/>
                </a:cubicBezTo>
                <a:cubicBezTo>
                  <a:pt x="1855429" y="4368173"/>
                  <a:pt x="1842344" y="4371643"/>
                  <a:pt x="1829351" y="4375355"/>
                </a:cubicBezTo>
                <a:cubicBezTo>
                  <a:pt x="1806252" y="4381955"/>
                  <a:pt x="1784852" y="4392459"/>
                  <a:pt x="1760525" y="4395020"/>
                </a:cubicBezTo>
                <a:cubicBezTo>
                  <a:pt x="1682682" y="4403214"/>
                  <a:pt x="1454740" y="4412047"/>
                  <a:pt x="1396731" y="4414684"/>
                </a:cubicBezTo>
                <a:lnTo>
                  <a:pt x="1337738" y="4404852"/>
                </a:lnTo>
                <a:cubicBezTo>
                  <a:pt x="1314833" y="4401328"/>
                  <a:pt x="1291572" y="4399876"/>
                  <a:pt x="1268912" y="4395020"/>
                </a:cubicBezTo>
                <a:cubicBezTo>
                  <a:pt x="1245582" y="4390021"/>
                  <a:pt x="1223848" y="4377515"/>
                  <a:pt x="1200086" y="4375355"/>
                </a:cubicBezTo>
                <a:cubicBezTo>
                  <a:pt x="1115160" y="4367634"/>
                  <a:pt x="1029660" y="4368800"/>
                  <a:pt x="944447" y="4365523"/>
                </a:cubicBezTo>
                <a:cubicBezTo>
                  <a:pt x="544637" y="4377638"/>
                  <a:pt x="854318" y="4483510"/>
                  <a:pt x="836292" y="4355691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2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24192" y="2060027"/>
            <a:ext cx="3699641" cy="4677104"/>
          </a:xfrm>
        </p:spPr>
        <p:txBody>
          <a:bodyPr>
            <a:normAutofit/>
          </a:bodyPr>
          <a:lstStyle/>
          <a:p>
            <a:r>
              <a:rPr lang="en-US" dirty="0" smtClean="0"/>
              <a:t>Precambrian</a:t>
            </a:r>
          </a:p>
          <a:p>
            <a:pPr lvl="1"/>
            <a:r>
              <a:rPr lang="en-US" dirty="0" smtClean="0"/>
              <a:t>4 Billion years</a:t>
            </a:r>
          </a:p>
          <a:p>
            <a:r>
              <a:rPr lang="en-US" dirty="0" smtClean="0"/>
              <a:t>Paleozoic</a:t>
            </a:r>
          </a:p>
          <a:p>
            <a:pPr lvl="1"/>
            <a:r>
              <a:rPr lang="en-US" dirty="0" smtClean="0"/>
              <a:t>545-245 Ma</a:t>
            </a:r>
          </a:p>
          <a:p>
            <a:r>
              <a:rPr lang="en-US" dirty="0" smtClean="0"/>
              <a:t>Mesozoic</a:t>
            </a:r>
          </a:p>
          <a:p>
            <a:pPr lvl="1"/>
            <a:r>
              <a:rPr lang="en-US" dirty="0" smtClean="0"/>
              <a:t>245-65 Ma</a:t>
            </a:r>
          </a:p>
          <a:p>
            <a:r>
              <a:rPr lang="en-US" dirty="0" smtClean="0"/>
              <a:t>Cenozoic</a:t>
            </a:r>
          </a:p>
          <a:p>
            <a:pPr lvl="1"/>
            <a:r>
              <a:rPr lang="en-US" dirty="0" smtClean="0"/>
              <a:t>65-2Ma</a:t>
            </a:r>
          </a:p>
          <a:p>
            <a:r>
              <a:rPr lang="en-US" dirty="0" smtClean="0"/>
              <a:t>Pleistocene</a:t>
            </a:r>
          </a:p>
          <a:p>
            <a:pPr lvl="1"/>
            <a:r>
              <a:rPr lang="en-US" dirty="0" smtClean="0"/>
              <a:t>2Ma-11,200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" t="6437" r="5214" b="8353"/>
          <a:stretch/>
        </p:blipFill>
        <p:spPr>
          <a:xfrm>
            <a:off x="0" y="0"/>
            <a:ext cx="8202464" cy="6858000"/>
          </a:xfrm>
        </p:spPr>
      </p:pic>
      <p:cxnSp>
        <p:nvCxnSpPr>
          <p:cNvPr id="9" name="Straight Connector 8"/>
          <p:cNvCxnSpPr/>
          <p:nvPr/>
        </p:nvCxnSpPr>
        <p:spPr>
          <a:xfrm flipV="1">
            <a:off x="0" y="1198179"/>
            <a:ext cx="8061434" cy="105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0" y="1466192"/>
            <a:ext cx="8061434" cy="105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0" y="1671254"/>
            <a:ext cx="8061434" cy="105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0" y="1915675"/>
            <a:ext cx="8061434" cy="105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0" y="2160096"/>
            <a:ext cx="8061434" cy="105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0" y="3323838"/>
            <a:ext cx="8061434" cy="105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0" y="3573515"/>
            <a:ext cx="8061434" cy="105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0" y="3826709"/>
            <a:ext cx="8061434" cy="105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0" y="4083420"/>
            <a:ext cx="8061434" cy="105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0" y="4343648"/>
            <a:ext cx="8061434" cy="105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0" y="4566644"/>
            <a:ext cx="8061434" cy="105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0" y="5489326"/>
            <a:ext cx="5917324" cy="665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0" y="5728137"/>
            <a:ext cx="5917324" cy="1051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0" y="5970807"/>
            <a:ext cx="5917324" cy="1051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0785110" y="2617077"/>
            <a:ext cx="994087" cy="105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0" y="6213477"/>
            <a:ext cx="4908331" cy="52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0" y="6450891"/>
            <a:ext cx="3836276" cy="46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908331" y="6213477"/>
            <a:ext cx="100899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4203278" y="6450891"/>
            <a:ext cx="1816092" cy="2341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234809" y="6684447"/>
            <a:ext cx="1816092" cy="2341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6297894" y="5495979"/>
            <a:ext cx="1816092" cy="2341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6297894" y="5740982"/>
            <a:ext cx="1816092" cy="2341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0475756" y="3424447"/>
            <a:ext cx="1303441" cy="455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297894" y="5991829"/>
            <a:ext cx="176354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6324170" y="6251196"/>
            <a:ext cx="176354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0420302" y="4199816"/>
            <a:ext cx="1235666" cy="2604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324170" y="6474306"/>
            <a:ext cx="959499" cy="2341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10294182" y="4976135"/>
            <a:ext cx="1141077" cy="1170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8894728" y="5876044"/>
            <a:ext cx="2558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3 hours</a:t>
            </a:r>
            <a:endParaRPr lang="en-US" sz="4800" dirty="0"/>
          </a:p>
        </p:txBody>
      </p:sp>
      <p:sp>
        <p:nvSpPr>
          <p:cNvPr id="3" name="Rectangle 2"/>
          <p:cNvSpPr/>
          <p:nvPr/>
        </p:nvSpPr>
        <p:spPr>
          <a:xfrm>
            <a:off x="3454400" y="0"/>
            <a:ext cx="1453931" cy="4525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3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Galena 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2068649"/>
            <a:ext cx="6754368" cy="3599316"/>
          </a:xfrm>
        </p:spPr>
        <p:txBody>
          <a:bodyPr/>
          <a:lstStyle/>
          <a:p>
            <a:r>
              <a:rPr lang="en-US" dirty="0" err="1" smtClean="0"/>
              <a:t>Dunleith</a:t>
            </a:r>
            <a:r>
              <a:rPr lang="en-US" dirty="0" smtClean="0"/>
              <a:t>, Wise Lake, and Dubuque Formations</a:t>
            </a:r>
            <a:endParaRPr lang="en-US" dirty="0"/>
          </a:p>
        </p:txBody>
      </p:sp>
      <p:pic>
        <p:nvPicPr>
          <p:cNvPr id="7174" name="Picture 6" descr="http://www.minsocam.org/msa/collectors_corner/arc/img/winickel1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1" t="2622"/>
          <a:stretch/>
        </p:blipFill>
        <p:spPr bwMode="auto">
          <a:xfrm>
            <a:off x="865207" y="2477665"/>
            <a:ext cx="5023955" cy="397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igsb.uiowa.edu/Mapping/WaterQualityAg/bigsprng/bsposter/Stratcol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8" r="19986" b="22171"/>
          <a:stretch/>
        </p:blipFill>
        <p:spPr bwMode="auto">
          <a:xfrm>
            <a:off x="6754368" y="1"/>
            <a:ext cx="543763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7671" y="6452524"/>
            <a:ext cx="5023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Upper Mississippi Valley Zinc and Lead District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95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mg.geocaching.com/cache/3173a643-74f0-4cc2-9781-59ad95cc85e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824" y="2145472"/>
            <a:ext cx="6739753" cy="463878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Galena &amp; Zinc form in Limestone?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73" y="1983304"/>
            <a:ext cx="5189886" cy="487069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Space is created, through karst processes</a:t>
            </a:r>
          </a:p>
          <a:p>
            <a:r>
              <a:rPr lang="en-US" dirty="0" smtClean="0"/>
              <a:t>Warm sulfide-rich solutions migrate upwards and infiltrate the new space</a:t>
            </a:r>
          </a:p>
          <a:p>
            <a:r>
              <a:rPr lang="en-US" dirty="0" smtClean="0"/>
              <a:t>Sulfide minerals precipitate out of solution and along the edges of these new spaces</a:t>
            </a:r>
          </a:p>
          <a:p>
            <a:r>
              <a:rPr lang="en-US" dirty="0" smtClean="0"/>
              <a:t> The Mississippi cuts its channel into the landscape and lowers the water table</a:t>
            </a:r>
          </a:p>
          <a:p>
            <a:r>
              <a:rPr lang="en-US" dirty="0" smtClean="0"/>
              <a:t>Exposing the sulfide minerals, creating Iron sulfide, Lead sulfide, and Zinc sulfides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409471" y="2841523"/>
            <a:ext cx="786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</a:t>
            </a:r>
            <a:r>
              <a:rPr lang="en-US" sz="1400" dirty="0" smtClean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O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72799" y="2458064"/>
            <a:ext cx="766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CO</a:t>
            </a:r>
            <a:r>
              <a:rPr lang="en-US" sz="1400" dirty="0" smtClean="0">
                <a:solidFill>
                  <a:schemeClr val="bg1"/>
                </a:solidFill>
              </a:rPr>
              <a:t>2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28322" y="2947480"/>
            <a:ext cx="1091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</a:t>
            </a:r>
            <a:r>
              <a:rPr lang="en-US" sz="1400" dirty="0" smtClean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CO</a:t>
            </a:r>
            <a:r>
              <a:rPr lang="en-US" sz="1400" dirty="0" smtClean="0">
                <a:solidFill>
                  <a:schemeClr val="bg1"/>
                </a:solidFill>
              </a:rPr>
              <a:t>3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196" name="Picture 4" descr="http://upload.wikimedia.org/wikipedia/commons/b/b4/Carbonic-acid-3D-ball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549" y="3364743"/>
            <a:ext cx="1012723" cy="64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8"/>
          <p:cNvSpPr/>
          <p:nvPr/>
        </p:nvSpPr>
        <p:spPr>
          <a:xfrm>
            <a:off x="7843336" y="3991897"/>
            <a:ext cx="2067581" cy="1730477"/>
          </a:xfrm>
          <a:custGeom>
            <a:avLst/>
            <a:gdLst>
              <a:gd name="connsiteX0" fmla="*/ 2807 w 2067581"/>
              <a:gd name="connsiteY0" fmla="*/ 9832 h 1730477"/>
              <a:gd name="connsiteX1" fmla="*/ 12639 w 2067581"/>
              <a:gd name="connsiteY1" fmla="*/ 117987 h 1730477"/>
              <a:gd name="connsiteX2" fmla="*/ 32303 w 2067581"/>
              <a:gd name="connsiteY2" fmla="*/ 176980 h 1730477"/>
              <a:gd name="connsiteX3" fmla="*/ 42136 w 2067581"/>
              <a:gd name="connsiteY3" fmla="*/ 206477 h 1730477"/>
              <a:gd name="connsiteX4" fmla="*/ 51968 w 2067581"/>
              <a:gd name="connsiteY4" fmla="*/ 304800 h 1730477"/>
              <a:gd name="connsiteX5" fmla="*/ 71633 w 2067581"/>
              <a:gd name="connsiteY5" fmla="*/ 363793 h 1730477"/>
              <a:gd name="connsiteX6" fmla="*/ 91297 w 2067581"/>
              <a:gd name="connsiteY6" fmla="*/ 432619 h 1730477"/>
              <a:gd name="connsiteX7" fmla="*/ 101129 w 2067581"/>
              <a:gd name="connsiteY7" fmla="*/ 1061884 h 1730477"/>
              <a:gd name="connsiteX8" fmla="*/ 110962 w 2067581"/>
              <a:gd name="connsiteY8" fmla="*/ 1091380 h 1730477"/>
              <a:gd name="connsiteX9" fmla="*/ 169955 w 2067581"/>
              <a:gd name="connsiteY9" fmla="*/ 1130709 h 1730477"/>
              <a:gd name="connsiteX10" fmla="*/ 169955 w 2067581"/>
              <a:gd name="connsiteY10" fmla="*/ 1199535 h 1730477"/>
              <a:gd name="connsiteX11" fmla="*/ 150291 w 2067581"/>
              <a:gd name="connsiteY11" fmla="*/ 1258529 h 1730477"/>
              <a:gd name="connsiteX12" fmla="*/ 140458 w 2067581"/>
              <a:gd name="connsiteY12" fmla="*/ 1327355 h 1730477"/>
              <a:gd name="connsiteX13" fmla="*/ 120794 w 2067581"/>
              <a:gd name="connsiteY13" fmla="*/ 1386348 h 1730477"/>
              <a:gd name="connsiteX14" fmla="*/ 110962 w 2067581"/>
              <a:gd name="connsiteY14" fmla="*/ 1415845 h 1730477"/>
              <a:gd name="connsiteX15" fmla="*/ 101129 w 2067581"/>
              <a:gd name="connsiteY15" fmla="*/ 1445342 h 1730477"/>
              <a:gd name="connsiteX16" fmla="*/ 91297 w 2067581"/>
              <a:gd name="connsiteY16" fmla="*/ 1484671 h 1730477"/>
              <a:gd name="connsiteX17" fmla="*/ 130626 w 2067581"/>
              <a:gd name="connsiteY17" fmla="*/ 1612490 h 1730477"/>
              <a:gd name="connsiteX18" fmla="*/ 160123 w 2067581"/>
              <a:gd name="connsiteY18" fmla="*/ 1622322 h 1730477"/>
              <a:gd name="connsiteX19" fmla="*/ 179787 w 2067581"/>
              <a:gd name="connsiteY19" fmla="*/ 1592826 h 1730477"/>
              <a:gd name="connsiteX20" fmla="*/ 199452 w 2067581"/>
              <a:gd name="connsiteY20" fmla="*/ 1474838 h 1730477"/>
              <a:gd name="connsiteX21" fmla="*/ 209284 w 2067581"/>
              <a:gd name="connsiteY21" fmla="*/ 1317522 h 1730477"/>
              <a:gd name="connsiteX22" fmla="*/ 366600 w 2067581"/>
              <a:gd name="connsiteY22" fmla="*/ 1307690 h 1730477"/>
              <a:gd name="connsiteX23" fmla="*/ 455091 w 2067581"/>
              <a:gd name="connsiteY23" fmla="*/ 1278193 h 1730477"/>
              <a:gd name="connsiteX24" fmla="*/ 484587 w 2067581"/>
              <a:gd name="connsiteY24" fmla="*/ 1268361 h 1730477"/>
              <a:gd name="connsiteX25" fmla="*/ 966368 w 2067581"/>
              <a:gd name="connsiteY25" fmla="*/ 1288026 h 1730477"/>
              <a:gd name="connsiteX26" fmla="*/ 995865 w 2067581"/>
              <a:gd name="connsiteY26" fmla="*/ 1297858 h 1730477"/>
              <a:gd name="connsiteX27" fmla="*/ 1153181 w 2067581"/>
              <a:gd name="connsiteY27" fmla="*/ 1288026 h 1730477"/>
              <a:gd name="connsiteX28" fmla="*/ 1212174 w 2067581"/>
              <a:gd name="connsiteY28" fmla="*/ 1327355 h 1730477"/>
              <a:gd name="connsiteX29" fmla="*/ 1241671 w 2067581"/>
              <a:gd name="connsiteY29" fmla="*/ 1386348 h 1730477"/>
              <a:gd name="connsiteX30" fmla="*/ 1251503 w 2067581"/>
              <a:gd name="connsiteY30" fmla="*/ 1415845 h 1730477"/>
              <a:gd name="connsiteX31" fmla="*/ 1271168 w 2067581"/>
              <a:gd name="connsiteY31" fmla="*/ 1533832 h 1730477"/>
              <a:gd name="connsiteX32" fmla="*/ 1290833 w 2067581"/>
              <a:gd name="connsiteY32" fmla="*/ 1563329 h 1730477"/>
              <a:gd name="connsiteX33" fmla="*/ 1320329 w 2067581"/>
              <a:gd name="connsiteY33" fmla="*/ 1582993 h 1730477"/>
              <a:gd name="connsiteX34" fmla="*/ 1339994 w 2067581"/>
              <a:gd name="connsiteY34" fmla="*/ 1612490 h 1730477"/>
              <a:gd name="connsiteX35" fmla="*/ 1369491 w 2067581"/>
              <a:gd name="connsiteY35" fmla="*/ 1622322 h 1730477"/>
              <a:gd name="connsiteX36" fmla="*/ 1408820 w 2067581"/>
              <a:gd name="connsiteY36" fmla="*/ 1681316 h 1730477"/>
              <a:gd name="connsiteX37" fmla="*/ 1428484 w 2067581"/>
              <a:gd name="connsiteY37" fmla="*/ 1710813 h 1730477"/>
              <a:gd name="connsiteX38" fmla="*/ 1457981 w 2067581"/>
              <a:gd name="connsiteY38" fmla="*/ 1730477 h 1730477"/>
              <a:gd name="connsiteX39" fmla="*/ 1684123 w 2067581"/>
              <a:gd name="connsiteY39" fmla="*/ 1720645 h 1730477"/>
              <a:gd name="connsiteX40" fmla="*/ 1674291 w 2067581"/>
              <a:gd name="connsiteY40" fmla="*/ 1691148 h 1730477"/>
              <a:gd name="connsiteX41" fmla="*/ 1615297 w 2067581"/>
              <a:gd name="connsiteY41" fmla="*/ 1671484 h 1730477"/>
              <a:gd name="connsiteX42" fmla="*/ 1556303 w 2067581"/>
              <a:gd name="connsiteY42" fmla="*/ 1651819 h 1730477"/>
              <a:gd name="connsiteX43" fmla="*/ 1487478 w 2067581"/>
              <a:gd name="connsiteY43" fmla="*/ 1632155 h 1730477"/>
              <a:gd name="connsiteX44" fmla="*/ 1457981 w 2067581"/>
              <a:gd name="connsiteY44" fmla="*/ 1376516 h 1730477"/>
              <a:gd name="connsiteX45" fmla="*/ 1546471 w 2067581"/>
              <a:gd name="connsiteY45" fmla="*/ 1366684 h 1730477"/>
              <a:gd name="connsiteX46" fmla="*/ 1605465 w 2067581"/>
              <a:gd name="connsiteY46" fmla="*/ 1347019 h 1730477"/>
              <a:gd name="connsiteX47" fmla="*/ 1693955 w 2067581"/>
              <a:gd name="connsiteY47" fmla="*/ 1307690 h 1730477"/>
              <a:gd name="connsiteX48" fmla="*/ 1723452 w 2067581"/>
              <a:gd name="connsiteY48" fmla="*/ 1297858 h 1730477"/>
              <a:gd name="connsiteX49" fmla="*/ 1811942 w 2067581"/>
              <a:gd name="connsiteY49" fmla="*/ 1288026 h 1730477"/>
              <a:gd name="connsiteX50" fmla="*/ 1861103 w 2067581"/>
              <a:gd name="connsiteY50" fmla="*/ 1278193 h 1730477"/>
              <a:gd name="connsiteX51" fmla="*/ 1920097 w 2067581"/>
              <a:gd name="connsiteY51" fmla="*/ 1258529 h 1730477"/>
              <a:gd name="connsiteX52" fmla="*/ 1949594 w 2067581"/>
              <a:gd name="connsiteY52" fmla="*/ 1238864 h 1730477"/>
              <a:gd name="connsiteX53" fmla="*/ 2028252 w 2067581"/>
              <a:gd name="connsiteY53" fmla="*/ 1229032 h 1730477"/>
              <a:gd name="connsiteX54" fmla="*/ 2067581 w 2067581"/>
              <a:gd name="connsiteY54" fmla="*/ 1219200 h 1730477"/>
              <a:gd name="connsiteX55" fmla="*/ 2057749 w 2067581"/>
              <a:gd name="connsiteY55" fmla="*/ 1189703 h 1730477"/>
              <a:gd name="connsiteX56" fmla="*/ 1988923 w 2067581"/>
              <a:gd name="connsiteY56" fmla="*/ 1160206 h 1730477"/>
              <a:gd name="connsiteX57" fmla="*/ 1743116 w 2067581"/>
              <a:gd name="connsiteY57" fmla="*/ 1150374 h 1730477"/>
              <a:gd name="connsiteX58" fmla="*/ 1664458 w 2067581"/>
              <a:gd name="connsiteY58" fmla="*/ 1130709 h 1730477"/>
              <a:gd name="connsiteX59" fmla="*/ 1556303 w 2067581"/>
              <a:gd name="connsiteY59" fmla="*/ 1140542 h 1730477"/>
              <a:gd name="connsiteX60" fmla="*/ 1251503 w 2067581"/>
              <a:gd name="connsiteY60" fmla="*/ 1140542 h 1730477"/>
              <a:gd name="connsiteX61" fmla="*/ 1212174 w 2067581"/>
              <a:gd name="connsiteY61" fmla="*/ 1130709 h 1730477"/>
              <a:gd name="connsiteX62" fmla="*/ 1143349 w 2067581"/>
              <a:gd name="connsiteY62" fmla="*/ 1120877 h 1730477"/>
              <a:gd name="connsiteX63" fmla="*/ 1054858 w 2067581"/>
              <a:gd name="connsiteY63" fmla="*/ 1081548 h 1730477"/>
              <a:gd name="connsiteX64" fmla="*/ 1035194 w 2067581"/>
              <a:gd name="connsiteY64" fmla="*/ 1052051 h 1730477"/>
              <a:gd name="connsiteX65" fmla="*/ 1005697 w 2067581"/>
              <a:gd name="connsiteY65" fmla="*/ 1032387 h 1730477"/>
              <a:gd name="connsiteX66" fmla="*/ 995865 w 2067581"/>
              <a:gd name="connsiteY66" fmla="*/ 1002890 h 1730477"/>
              <a:gd name="connsiteX67" fmla="*/ 1015529 w 2067581"/>
              <a:gd name="connsiteY67" fmla="*/ 727587 h 1730477"/>
              <a:gd name="connsiteX68" fmla="*/ 1045026 w 2067581"/>
              <a:gd name="connsiteY68" fmla="*/ 639097 h 1730477"/>
              <a:gd name="connsiteX69" fmla="*/ 1054858 w 2067581"/>
              <a:gd name="connsiteY69" fmla="*/ 609600 h 1730477"/>
              <a:gd name="connsiteX70" fmla="*/ 1064691 w 2067581"/>
              <a:gd name="connsiteY70" fmla="*/ 580103 h 1730477"/>
              <a:gd name="connsiteX71" fmla="*/ 1074523 w 2067581"/>
              <a:gd name="connsiteY71" fmla="*/ 452284 h 1730477"/>
              <a:gd name="connsiteX72" fmla="*/ 1094187 w 2067581"/>
              <a:gd name="connsiteY72" fmla="*/ 393290 h 1730477"/>
              <a:gd name="connsiteX73" fmla="*/ 1113852 w 2067581"/>
              <a:gd name="connsiteY73" fmla="*/ 324464 h 1730477"/>
              <a:gd name="connsiteX74" fmla="*/ 1123684 w 2067581"/>
              <a:gd name="connsiteY74" fmla="*/ 285135 h 1730477"/>
              <a:gd name="connsiteX75" fmla="*/ 1143349 w 2067581"/>
              <a:gd name="connsiteY75" fmla="*/ 255638 h 1730477"/>
              <a:gd name="connsiteX76" fmla="*/ 1133516 w 2067581"/>
              <a:gd name="connsiteY76" fmla="*/ 186813 h 1730477"/>
              <a:gd name="connsiteX77" fmla="*/ 1104020 w 2067581"/>
              <a:gd name="connsiteY77" fmla="*/ 167148 h 1730477"/>
              <a:gd name="connsiteX78" fmla="*/ 1045026 w 2067581"/>
              <a:gd name="connsiteY78" fmla="*/ 147484 h 1730477"/>
              <a:gd name="connsiteX79" fmla="*/ 1005697 w 2067581"/>
              <a:gd name="connsiteY79" fmla="*/ 235974 h 1730477"/>
              <a:gd name="connsiteX80" fmla="*/ 995865 w 2067581"/>
              <a:gd name="connsiteY80" fmla="*/ 265471 h 1730477"/>
              <a:gd name="connsiteX81" fmla="*/ 986033 w 2067581"/>
              <a:gd name="connsiteY81" fmla="*/ 294968 h 1730477"/>
              <a:gd name="connsiteX82" fmla="*/ 956536 w 2067581"/>
              <a:gd name="connsiteY82" fmla="*/ 393290 h 1730477"/>
              <a:gd name="connsiteX83" fmla="*/ 936871 w 2067581"/>
              <a:gd name="connsiteY83" fmla="*/ 422787 h 1730477"/>
              <a:gd name="connsiteX84" fmla="*/ 917207 w 2067581"/>
              <a:gd name="connsiteY84" fmla="*/ 481780 h 1730477"/>
              <a:gd name="connsiteX85" fmla="*/ 907374 w 2067581"/>
              <a:gd name="connsiteY85" fmla="*/ 511277 h 1730477"/>
              <a:gd name="connsiteX86" fmla="*/ 887710 w 2067581"/>
              <a:gd name="connsiteY86" fmla="*/ 540774 h 1730477"/>
              <a:gd name="connsiteX87" fmla="*/ 877878 w 2067581"/>
              <a:gd name="connsiteY87" fmla="*/ 678426 h 1730477"/>
              <a:gd name="connsiteX88" fmla="*/ 848381 w 2067581"/>
              <a:gd name="connsiteY88" fmla="*/ 737419 h 1730477"/>
              <a:gd name="connsiteX89" fmla="*/ 838549 w 2067581"/>
              <a:gd name="connsiteY89" fmla="*/ 766916 h 1730477"/>
              <a:gd name="connsiteX90" fmla="*/ 828716 w 2067581"/>
              <a:gd name="connsiteY90" fmla="*/ 825909 h 1730477"/>
              <a:gd name="connsiteX91" fmla="*/ 818884 w 2067581"/>
              <a:gd name="connsiteY91" fmla="*/ 904568 h 1730477"/>
              <a:gd name="connsiteX92" fmla="*/ 779555 w 2067581"/>
              <a:gd name="connsiteY92" fmla="*/ 993058 h 1730477"/>
              <a:gd name="connsiteX93" fmla="*/ 759891 w 2067581"/>
              <a:gd name="connsiteY93" fmla="*/ 1052051 h 1730477"/>
              <a:gd name="connsiteX94" fmla="*/ 720562 w 2067581"/>
              <a:gd name="connsiteY94" fmla="*/ 1061884 h 1730477"/>
              <a:gd name="connsiteX95" fmla="*/ 661568 w 2067581"/>
              <a:gd name="connsiteY95" fmla="*/ 1081548 h 1730477"/>
              <a:gd name="connsiteX96" fmla="*/ 553413 w 2067581"/>
              <a:gd name="connsiteY96" fmla="*/ 1101213 h 1730477"/>
              <a:gd name="connsiteX97" fmla="*/ 415762 w 2067581"/>
              <a:gd name="connsiteY97" fmla="*/ 1091380 h 1730477"/>
              <a:gd name="connsiteX98" fmla="*/ 386265 w 2067581"/>
              <a:gd name="connsiteY98" fmla="*/ 1081548 h 1730477"/>
              <a:gd name="connsiteX99" fmla="*/ 376433 w 2067581"/>
              <a:gd name="connsiteY99" fmla="*/ 1042219 h 1730477"/>
              <a:gd name="connsiteX100" fmla="*/ 346936 w 2067581"/>
              <a:gd name="connsiteY100" fmla="*/ 1022555 h 1730477"/>
              <a:gd name="connsiteX101" fmla="*/ 287942 w 2067581"/>
              <a:gd name="connsiteY101" fmla="*/ 973393 h 1730477"/>
              <a:gd name="connsiteX102" fmla="*/ 268278 w 2067581"/>
              <a:gd name="connsiteY102" fmla="*/ 943897 h 1730477"/>
              <a:gd name="connsiteX103" fmla="*/ 248613 w 2067581"/>
              <a:gd name="connsiteY103" fmla="*/ 875071 h 1730477"/>
              <a:gd name="connsiteX104" fmla="*/ 228949 w 2067581"/>
              <a:gd name="connsiteY104" fmla="*/ 737419 h 1730477"/>
              <a:gd name="connsiteX105" fmla="*/ 219116 w 2067581"/>
              <a:gd name="connsiteY105" fmla="*/ 688258 h 1730477"/>
              <a:gd name="connsiteX106" fmla="*/ 209284 w 2067581"/>
              <a:gd name="connsiteY106" fmla="*/ 206477 h 1730477"/>
              <a:gd name="connsiteX107" fmla="*/ 189620 w 2067581"/>
              <a:gd name="connsiteY107" fmla="*/ 147484 h 1730477"/>
              <a:gd name="connsiteX108" fmla="*/ 199452 w 2067581"/>
              <a:gd name="connsiteY108" fmla="*/ 117987 h 1730477"/>
              <a:gd name="connsiteX109" fmla="*/ 268278 w 2067581"/>
              <a:gd name="connsiteY109" fmla="*/ 127819 h 1730477"/>
              <a:gd name="connsiteX110" fmla="*/ 455091 w 2067581"/>
              <a:gd name="connsiteY110" fmla="*/ 137651 h 1730477"/>
              <a:gd name="connsiteX111" fmla="*/ 533749 w 2067581"/>
              <a:gd name="connsiteY111" fmla="*/ 157316 h 1730477"/>
              <a:gd name="connsiteX112" fmla="*/ 612407 w 2067581"/>
              <a:gd name="connsiteY112" fmla="*/ 147484 h 1730477"/>
              <a:gd name="connsiteX113" fmla="*/ 877878 w 2067581"/>
              <a:gd name="connsiteY113" fmla="*/ 137651 h 1730477"/>
              <a:gd name="connsiteX114" fmla="*/ 976200 w 2067581"/>
              <a:gd name="connsiteY114" fmla="*/ 147484 h 1730477"/>
              <a:gd name="connsiteX115" fmla="*/ 946703 w 2067581"/>
              <a:gd name="connsiteY115" fmla="*/ 127819 h 1730477"/>
              <a:gd name="connsiteX116" fmla="*/ 838549 w 2067581"/>
              <a:gd name="connsiteY116" fmla="*/ 98322 h 1730477"/>
              <a:gd name="connsiteX117" fmla="*/ 779555 w 2067581"/>
              <a:gd name="connsiteY117" fmla="*/ 88490 h 1730477"/>
              <a:gd name="connsiteX118" fmla="*/ 750058 w 2067581"/>
              <a:gd name="connsiteY118" fmla="*/ 78658 h 1730477"/>
              <a:gd name="connsiteX119" fmla="*/ 484587 w 2067581"/>
              <a:gd name="connsiteY119" fmla="*/ 68826 h 1730477"/>
              <a:gd name="connsiteX120" fmla="*/ 376433 w 2067581"/>
              <a:gd name="connsiteY120" fmla="*/ 39329 h 1730477"/>
              <a:gd name="connsiteX121" fmla="*/ 278110 w 2067581"/>
              <a:gd name="connsiteY121" fmla="*/ 29497 h 1730477"/>
              <a:gd name="connsiteX122" fmla="*/ 219116 w 2067581"/>
              <a:gd name="connsiteY122" fmla="*/ 9832 h 1730477"/>
              <a:gd name="connsiteX123" fmla="*/ 189620 w 2067581"/>
              <a:gd name="connsiteY123" fmla="*/ 0 h 1730477"/>
              <a:gd name="connsiteX124" fmla="*/ 91297 w 2067581"/>
              <a:gd name="connsiteY124" fmla="*/ 19664 h 1730477"/>
              <a:gd name="connsiteX125" fmla="*/ 61800 w 2067581"/>
              <a:gd name="connsiteY125" fmla="*/ 39329 h 1730477"/>
              <a:gd name="connsiteX126" fmla="*/ 2807 w 2067581"/>
              <a:gd name="connsiteY126" fmla="*/ 9832 h 1730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2067581" h="1730477">
                <a:moveTo>
                  <a:pt x="2807" y="9832"/>
                </a:moveTo>
                <a:cubicBezTo>
                  <a:pt x="-5387" y="22942"/>
                  <a:pt x="6348" y="82337"/>
                  <a:pt x="12639" y="117987"/>
                </a:cubicBezTo>
                <a:cubicBezTo>
                  <a:pt x="16241" y="138400"/>
                  <a:pt x="25748" y="157316"/>
                  <a:pt x="32303" y="176980"/>
                </a:cubicBezTo>
                <a:lnTo>
                  <a:pt x="42136" y="206477"/>
                </a:lnTo>
                <a:cubicBezTo>
                  <a:pt x="45413" y="239251"/>
                  <a:pt x="45898" y="272426"/>
                  <a:pt x="51968" y="304800"/>
                </a:cubicBezTo>
                <a:cubicBezTo>
                  <a:pt x="55788" y="325173"/>
                  <a:pt x="65078" y="344129"/>
                  <a:pt x="71633" y="363793"/>
                </a:cubicBezTo>
                <a:cubicBezTo>
                  <a:pt x="85736" y="406102"/>
                  <a:pt x="78954" y="383245"/>
                  <a:pt x="91297" y="432619"/>
                </a:cubicBezTo>
                <a:cubicBezTo>
                  <a:pt x="94574" y="642374"/>
                  <a:pt x="94870" y="852197"/>
                  <a:pt x="101129" y="1061884"/>
                </a:cubicBezTo>
                <a:cubicBezTo>
                  <a:pt x="101438" y="1072243"/>
                  <a:pt x="103634" y="1084052"/>
                  <a:pt x="110962" y="1091380"/>
                </a:cubicBezTo>
                <a:cubicBezTo>
                  <a:pt x="127674" y="1108091"/>
                  <a:pt x="169955" y="1130709"/>
                  <a:pt x="169955" y="1130709"/>
                </a:cubicBezTo>
                <a:cubicBezTo>
                  <a:pt x="183063" y="1170036"/>
                  <a:pt x="183600" y="1154050"/>
                  <a:pt x="169955" y="1199535"/>
                </a:cubicBezTo>
                <a:cubicBezTo>
                  <a:pt x="163999" y="1219389"/>
                  <a:pt x="150291" y="1258529"/>
                  <a:pt x="150291" y="1258529"/>
                </a:cubicBezTo>
                <a:cubicBezTo>
                  <a:pt x="147013" y="1281471"/>
                  <a:pt x="145669" y="1304774"/>
                  <a:pt x="140458" y="1327355"/>
                </a:cubicBezTo>
                <a:cubicBezTo>
                  <a:pt x="135797" y="1347552"/>
                  <a:pt x="127349" y="1366684"/>
                  <a:pt x="120794" y="1386348"/>
                </a:cubicBezTo>
                <a:lnTo>
                  <a:pt x="110962" y="1415845"/>
                </a:lnTo>
                <a:cubicBezTo>
                  <a:pt x="107684" y="1425677"/>
                  <a:pt x="103643" y="1435287"/>
                  <a:pt x="101129" y="1445342"/>
                </a:cubicBezTo>
                <a:lnTo>
                  <a:pt x="91297" y="1484671"/>
                </a:lnTo>
                <a:cubicBezTo>
                  <a:pt x="99300" y="1572707"/>
                  <a:pt x="71954" y="1583155"/>
                  <a:pt x="130626" y="1612490"/>
                </a:cubicBezTo>
                <a:cubicBezTo>
                  <a:pt x="139896" y="1617125"/>
                  <a:pt x="150291" y="1619045"/>
                  <a:pt x="160123" y="1622322"/>
                </a:cubicBezTo>
                <a:cubicBezTo>
                  <a:pt x="166678" y="1612490"/>
                  <a:pt x="176742" y="1604244"/>
                  <a:pt x="179787" y="1592826"/>
                </a:cubicBezTo>
                <a:cubicBezTo>
                  <a:pt x="190060" y="1554300"/>
                  <a:pt x="199452" y="1474838"/>
                  <a:pt x="199452" y="1474838"/>
                </a:cubicBezTo>
                <a:cubicBezTo>
                  <a:pt x="202729" y="1422399"/>
                  <a:pt x="172132" y="1354674"/>
                  <a:pt x="209284" y="1317522"/>
                </a:cubicBezTo>
                <a:cubicBezTo>
                  <a:pt x="246436" y="1280370"/>
                  <a:pt x="314541" y="1314789"/>
                  <a:pt x="366600" y="1307690"/>
                </a:cubicBezTo>
                <a:cubicBezTo>
                  <a:pt x="366614" y="1307688"/>
                  <a:pt x="440336" y="1283111"/>
                  <a:pt x="455091" y="1278193"/>
                </a:cubicBezTo>
                <a:lnTo>
                  <a:pt x="484587" y="1268361"/>
                </a:lnTo>
                <a:cubicBezTo>
                  <a:pt x="670694" y="1272497"/>
                  <a:pt x="808643" y="1242961"/>
                  <a:pt x="966368" y="1288026"/>
                </a:cubicBezTo>
                <a:cubicBezTo>
                  <a:pt x="976333" y="1290873"/>
                  <a:pt x="986033" y="1294581"/>
                  <a:pt x="995865" y="1297858"/>
                </a:cubicBezTo>
                <a:cubicBezTo>
                  <a:pt x="1086105" y="1267777"/>
                  <a:pt x="1034233" y="1276130"/>
                  <a:pt x="1153181" y="1288026"/>
                </a:cubicBezTo>
                <a:cubicBezTo>
                  <a:pt x="1172845" y="1301136"/>
                  <a:pt x="1204700" y="1304934"/>
                  <a:pt x="1212174" y="1327355"/>
                </a:cubicBezTo>
                <a:cubicBezTo>
                  <a:pt x="1236893" y="1401504"/>
                  <a:pt x="1203547" y="1310097"/>
                  <a:pt x="1241671" y="1386348"/>
                </a:cubicBezTo>
                <a:cubicBezTo>
                  <a:pt x="1246306" y="1395618"/>
                  <a:pt x="1248226" y="1406013"/>
                  <a:pt x="1251503" y="1415845"/>
                </a:cubicBezTo>
                <a:cubicBezTo>
                  <a:pt x="1254618" y="1443877"/>
                  <a:pt x="1254697" y="1500890"/>
                  <a:pt x="1271168" y="1533832"/>
                </a:cubicBezTo>
                <a:cubicBezTo>
                  <a:pt x="1276453" y="1544401"/>
                  <a:pt x="1282477" y="1554973"/>
                  <a:pt x="1290833" y="1563329"/>
                </a:cubicBezTo>
                <a:cubicBezTo>
                  <a:pt x="1299189" y="1571685"/>
                  <a:pt x="1310497" y="1576438"/>
                  <a:pt x="1320329" y="1582993"/>
                </a:cubicBezTo>
                <a:cubicBezTo>
                  <a:pt x="1326884" y="1592825"/>
                  <a:pt x="1330766" y="1605108"/>
                  <a:pt x="1339994" y="1612490"/>
                </a:cubicBezTo>
                <a:cubicBezTo>
                  <a:pt x="1348087" y="1618964"/>
                  <a:pt x="1362162" y="1614993"/>
                  <a:pt x="1369491" y="1622322"/>
                </a:cubicBezTo>
                <a:cubicBezTo>
                  <a:pt x="1386203" y="1639034"/>
                  <a:pt x="1395710" y="1661651"/>
                  <a:pt x="1408820" y="1681316"/>
                </a:cubicBezTo>
                <a:cubicBezTo>
                  <a:pt x="1415375" y="1691148"/>
                  <a:pt x="1418652" y="1704258"/>
                  <a:pt x="1428484" y="1710813"/>
                </a:cubicBezTo>
                <a:lnTo>
                  <a:pt x="1457981" y="1730477"/>
                </a:lnTo>
                <a:cubicBezTo>
                  <a:pt x="1533362" y="1727200"/>
                  <a:pt x="1609888" y="1734142"/>
                  <a:pt x="1684123" y="1720645"/>
                </a:cubicBezTo>
                <a:cubicBezTo>
                  <a:pt x="1694320" y="1718791"/>
                  <a:pt x="1682725" y="1697172"/>
                  <a:pt x="1674291" y="1691148"/>
                </a:cubicBezTo>
                <a:cubicBezTo>
                  <a:pt x="1657424" y="1679100"/>
                  <a:pt x="1634962" y="1678039"/>
                  <a:pt x="1615297" y="1671484"/>
                </a:cubicBezTo>
                <a:lnTo>
                  <a:pt x="1556303" y="1651819"/>
                </a:lnTo>
                <a:cubicBezTo>
                  <a:pt x="1506920" y="1639473"/>
                  <a:pt x="1529794" y="1646260"/>
                  <a:pt x="1487478" y="1632155"/>
                </a:cubicBezTo>
                <a:cubicBezTo>
                  <a:pt x="1431462" y="1548131"/>
                  <a:pt x="1392213" y="1514630"/>
                  <a:pt x="1457981" y="1376516"/>
                </a:cubicBezTo>
                <a:cubicBezTo>
                  <a:pt x="1470741" y="1349721"/>
                  <a:pt x="1516974" y="1369961"/>
                  <a:pt x="1546471" y="1366684"/>
                </a:cubicBezTo>
                <a:cubicBezTo>
                  <a:pt x="1566136" y="1360129"/>
                  <a:pt x="1588218" y="1358517"/>
                  <a:pt x="1605465" y="1347019"/>
                </a:cubicBezTo>
                <a:cubicBezTo>
                  <a:pt x="1652208" y="1315858"/>
                  <a:pt x="1623753" y="1331091"/>
                  <a:pt x="1693955" y="1307690"/>
                </a:cubicBezTo>
                <a:cubicBezTo>
                  <a:pt x="1703787" y="1304413"/>
                  <a:pt x="1713151" y="1299003"/>
                  <a:pt x="1723452" y="1297858"/>
                </a:cubicBezTo>
                <a:cubicBezTo>
                  <a:pt x="1752949" y="1294581"/>
                  <a:pt x="1782562" y="1292223"/>
                  <a:pt x="1811942" y="1288026"/>
                </a:cubicBezTo>
                <a:cubicBezTo>
                  <a:pt x="1828486" y="1285663"/>
                  <a:pt x="1844980" y="1282590"/>
                  <a:pt x="1861103" y="1278193"/>
                </a:cubicBezTo>
                <a:cubicBezTo>
                  <a:pt x="1881101" y="1272739"/>
                  <a:pt x="1920097" y="1258529"/>
                  <a:pt x="1920097" y="1258529"/>
                </a:cubicBezTo>
                <a:cubicBezTo>
                  <a:pt x="1929929" y="1251974"/>
                  <a:pt x="1938193" y="1241973"/>
                  <a:pt x="1949594" y="1238864"/>
                </a:cubicBezTo>
                <a:cubicBezTo>
                  <a:pt x="1975086" y="1231912"/>
                  <a:pt x="2002188" y="1233376"/>
                  <a:pt x="2028252" y="1229032"/>
                </a:cubicBezTo>
                <a:cubicBezTo>
                  <a:pt x="2041581" y="1226811"/>
                  <a:pt x="2054471" y="1222477"/>
                  <a:pt x="2067581" y="1219200"/>
                </a:cubicBezTo>
                <a:cubicBezTo>
                  <a:pt x="2064304" y="1209368"/>
                  <a:pt x="2064223" y="1197796"/>
                  <a:pt x="2057749" y="1189703"/>
                </a:cubicBezTo>
                <a:cubicBezTo>
                  <a:pt x="2043939" y="1172440"/>
                  <a:pt x="2008920" y="1161585"/>
                  <a:pt x="1988923" y="1160206"/>
                </a:cubicBezTo>
                <a:cubicBezTo>
                  <a:pt x="1907116" y="1154564"/>
                  <a:pt x="1825052" y="1153651"/>
                  <a:pt x="1743116" y="1150374"/>
                </a:cubicBezTo>
                <a:cubicBezTo>
                  <a:pt x="1719841" y="1142616"/>
                  <a:pt x="1688186" y="1130709"/>
                  <a:pt x="1664458" y="1130709"/>
                </a:cubicBezTo>
                <a:cubicBezTo>
                  <a:pt x="1628258" y="1130709"/>
                  <a:pt x="1592355" y="1137264"/>
                  <a:pt x="1556303" y="1140542"/>
                </a:cubicBezTo>
                <a:cubicBezTo>
                  <a:pt x="1434787" y="1170920"/>
                  <a:pt x="1506101" y="1156968"/>
                  <a:pt x="1251503" y="1140542"/>
                </a:cubicBezTo>
                <a:cubicBezTo>
                  <a:pt x="1238018" y="1139672"/>
                  <a:pt x="1225469" y="1133126"/>
                  <a:pt x="1212174" y="1130709"/>
                </a:cubicBezTo>
                <a:cubicBezTo>
                  <a:pt x="1189373" y="1126563"/>
                  <a:pt x="1166291" y="1124154"/>
                  <a:pt x="1143349" y="1120877"/>
                </a:cubicBezTo>
                <a:cubicBezTo>
                  <a:pt x="1073144" y="1097476"/>
                  <a:pt x="1101602" y="1112711"/>
                  <a:pt x="1054858" y="1081548"/>
                </a:cubicBezTo>
                <a:cubicBezTo>
                  <a:pt x="1048303" y="1071716"/>
                  <a:pt x="1043550" y="1060407"/>
                  <a:pt x="1035194" y="1052051"/>
                </a:cubicBezTo>
                <a:cubicBezTo>
                  <a:pt x="1026838" y="1043695"/>
                  <a:pt x="1013079" y="1041614"/>
                  <a:pt x="1005697" y="1032387"/>
                </a:cubicBezTo>
                <a:cubicBezTo>
                  <a:pt x="999223" y="1024294"/>
                  <a:pt x="999142" y="1012722"/>
                  <a:pt x="995865" y="1002890"/>
                </a:cubicBezTo>
                <a:cubicBezTo>
                  <a:pt x="1000823" y="883901"/>
                  <a:pt x="987537" y="820894"/>
                  <a:pt x="1015529" y="727587"/>
                </a:cubicBezTo>
                <a:cubicBezTo>
                  <a:pt x="1024463" y="697806"/>
                  <a:pt x="1035194" y="668594"/>
                  <a:pt x="1045026" y="639097"/>
                </a:cubicBezTo>
                <a:lnTo>
                  <a:pt x="1054858" y="609600"/>
                </a:lnTo>
                <a:lnTo>
                  <a:pt x="1064691" y="580103"/>
                </a:lnTo>
                <a:cubicBezTo>
                  <a:pt x="1067968" y="537497"/>
                  <a:pt x="1067859" y="494493"/>
                  <a:pt x="1074523" y="452284"/>
                </a:cubicBezTo>
                <a:cubicBezTo>
                  <a:pt x="1077756" y="431809"/>
                  <a:pt x="1089159" y="413399"/>
                  <a:pt x="1094187" y="393290"/>
                </a:cubicBezTo>
                <a:cubicBezTo>
                  <a:pt x="1124940" y="270289"/>
                  <a:pt x="1085630" y="423243"/>
                  <a:pt x="1113852" y="324464"/>
                </a:cubicBezTo>
                <a:cubicBezTo>
                  <a:pt x="1117564" y="311471"/>
                  <a:pt x="1118361" y="297556"/>
                  <a:pt x="1123684" y="285135"/>
                </a:cubicBezTo>
                <a:cubicBezTo>
                  <a:pt x="1128339" y="274273"/>
                  <a:pt x="1136794" y="265470"/>
                  <a:pt x="1143349" y="255638"/>
                </a:cubicBezTo>
                <a:cubicBezTo>
                  <a:pt x="1166290" y="186813"/>
                  <a:pt x="1182677" y="203200"/>
                  <a:pt x="1133516" y="186813"/>
                </a:cubicBezTo>
                <a:cubicBezTo>
                  <a:pt x="1123684" y="180258"/>
                  <a:pt x="1114818" y="171947"/>
                  <a:pt x="1104020" y="167148"/>
                </a:cubicBezTo>
                <a:cubicBezTo>
                  <a:pt x="1085078" y="158729"/>
                  <a:pt x="1045026" y="147484"/>
                  <a:pt x="1045026" y="147484"/>
                </a:cubicBezTo>
                <a:cubicBezTo>
                  <a:pt x="1013864" y="194226"/>
                  <a:pt x="1029098" y="165771"/>
                  <a:pt x="1005697" y="235974"/>
                </a:cubicBezTo>
                <a:lnTo>
                  <a:pt x="995865" y="265471"/>
                </a:lnTo>
                <a:cubicBezTo>
                  <a:pt x="992588" y="275303"/>
                  <a:pt x="988547" y="284913"/>
                  <a:pt x="986033" y="294968"/>
                </a:cubicBezTo>
                <a:cubicBezTo>
                  <a:pt x="980537" y="316950"/>
                  <a:pt x="966109" y="378931"/>
                  <a:pt x="956536" y="393290"/>
                </a:cubicBezTo>
                <a:lnTo>
                  <a:pt x="936871" y="422787"/>
                </a:lnTo>
                <a:lnTo>
                  <a:pt x="917207" y="481780"/>
                </a:lnTo>
                <a:cubicBezTo>
                  <a:pt x="913929" y="491612"/>
                  <a:pt x="913123" y="502653"/>
                  <a:pt x="907374" y="511277"/>
                </a:cubicBezTo>
                <a:lnTo>
                  <a:pt x="887710" y="540774"/>
                </a:lnTo>
                <a:cubicBezTo>
                  <a:pt x="884433" y="586658"/>
                  <a:pt x="883253" y="632740"/>
                  <a:pt x="877878" y="678426"/>
                </a:cubicBezTo>
                <a:cubicBezTo>
                  <a:pt x="874076" y="710739"/>
                  <a:pt x="862656" y="708868"/>
                  <a:pt x="848381" y="737419"/>
                </a:cubicBezTo>
                <a:cubicBezTo>
                  <a:pt x="843746" y="746689"/>
                  <a:pt x="840797" y="756799"/>
                  <a:pt x="838549" y="766916"/>
                </a:cubicBezTo>
                <a:cubicBezTo>
                  <a:pt x="834224" y="786377"/>
                  <a:pt x="831535" y="806174"/>
                  <a:pt x="828716" y="825909"/>
                </a:cubicBezTo>
                <a:cubicBezTo>
                  <a:pt x="824979" y="852067"/>
                  <a:pt x="824420" y="878731"/>
                  <a:pt x="818884" y="904568"/>
                </a:cubicBezTo>
                <a:cubicBezTo>
                  <a:pt x="807799" y="956298"/>
                  <a:pt x="803696" y="956846"/>
                  <a:pt x="779555" y="993058"/>
                </a:cubicBezTo>
                <a:cubicBezTo>
                  <a:pt x="773000" y="1012722"/>
                  <a:pt x="780000" y="1047023"/>
                  <a:pt x="759891" y="1052051"/>
                </a:cubicBezTo>
                <a:cubicBezTo>
                  <a:pt x="746781" y="1055329"/>
                  <a:pt x="733505" y="1058001"/>
                  <a:pt x="720562" y="1061884"/>
                </a:cubicBezTo>
                <a:cubicBezTo>
                  <a:pt x="700708" y="1067840"/>
                  <a:pt x="682014" y="1078140"/>
                  <a:pt x="661568" y="1081548"/>
                </a:cubicBezTo>
                <a:cubicBezTo>
                  <a:pt x="586090" y="1094127"/>
                  <a:pt x="622123" y="1087470"/>
                  <a:pt x="553413" y="1101213"/>
                </a:cubicBezTo>
                <a:cubicBezTo>
                  <a:pt x="507529" y="1097935"/>
                  <a:pt x="461447" y="1096755"/>
                  <a:pt x="415762" y="1091380"/>
                </a:cubicBezTo>
                <a:cubicBezTo>
                  <a:pt x="405469" y="1090169"/>
                  <a:pt x="392739" y="1089641"/>
                  <a:pt x="386265" y="1081548"/>
                </a:cubicBezTo>
                <a:cubicBezTo>
                  <a:pt x="377823" y="1070996"/>
                  <a:pt x="383929" y="1053463"/>
                  <a:pt x="376433" y="1042219"/>
                </a:cubicBezTo>
                <a:cubicBezTo>
                  <a:pt x="369878" y="1032387"/>
                  <a:pt x="356014" y="1030120"/>
                  <a:pt x="346936" y="1022555"/>
                </a:cubicBezTo>
                <a:cubicBezTo>
                  <a:pt x="271222" y="959461"/>
                  <a:pt x="361184" y="1022222"/>
                  <a:pt x="287942" y="973393"/>
                </a:cubicBezTo>
                <a:cubicBezTo>
                  <a:pt x="281387" y="963561"/>
                  <a:pt x="273563" y="954466"/>
                  <a:pt x="268278" y="943897"/>
                </a:cubicBezTo>
                <a:cubicBezTo>
                  <a:pt x="261707" y="930754"/>
                  <a:pt x="251134" y="886417"/>
                  <a:pt x="248613" y="875071"/>
                </a:cubicBezTo>
                <a:cubicBezTo>
                  <a:pt x="230830" y="795044"/>
                  <a:pt x="244411" y="845650"/>
                  <a:pt x="228949" y="737419"/>
                </a:cubicBezTo>
                <a:cubicBezTo>
                  <a:pt x="226586" y="720875"/>
                  <a:pt x="222394" y="704645"/>
                  <a:pt x="219116" y="688258"/>
                </a:cubicBezTo>
                <a:cubicBezTo>
                  <a:pt x="215839" y="527664"/>
                  <a:pt x="218032" y="366866"/>
                  <a:pt x="209284" y="206477"/>
                </a:cubicBezTo>
                <a:cubicBezTo>
                  <a:pt x="208155" y="185780"/>
                  <a:pt x="189620" y="147484"/>
                  <a:pt x="189620" y="147484"/>
                </a:cubicBezTo>
                <a:cubicBezTo>
                  <a:pt x="192897" y="137652"/>
                  <a:pt x="189397" y="120501"/>
                  <a:pt x="199452" y="117987"/>
                </a:cubicBezTo>
                <a:cubicBezTo>
                  <a:pt x="221935" y="112366"/>
                  <a:pt x="245171" y="126042"/>
                  <a:pt x="268278" y="127819"/>
                </a:cubicBezTo>
                <a:cubicBezTo>
                  <a:pt x="330452" y="132601"/>
                  <a:pt x="392820" y="134374"/>
                  <a:pt x="455091" y="137651"/>
                </a:cubicBezTo>
                <a:cubicBezTo>
                  <a:pt x="478370" y="145411"/>
                  <a:pt x="510014" y="157316"/>
                  <a:pt x="533749" y="157316"/>
                </a:cubicBezTo>
                <a:cubicBezTo>
                  <a:pt x="560172" y="157316"/>
                  <a:pt x="586188" y="150761"/>
                  <a:pt x="612407" y="147484"/>
                </a:cubicBezTo>
                <a:cubicBezTo>
                  <a:pt x="736768" y="106029"/>
                  <a:pt x="650695" y="126833"/>
                  <a:pt x="877878" y="137651"/>
                </a:cubicBezTo>
                <a:cubicBezTo>
                  <a:pt x="949691" y="161589"/>
                  <a:pt x="916762" y="162343"/>
                  <a:pt x="976200" y="147484"/>
                </a:cubicBezTo>
                <a:cubicBezTo>
                  <a:pt x="966368" y="140929"/>
                  <a:pt x="957502" y="132618"/>
                  <a:pt x="946703" y="127819"/>
                </a:cubicBezTo>
                <a:cubicBezTo>
                  <a:pt x="909495" y="111282"/>
                  <a:pt x="877689" y="105439"/>
                  <a:pt x="838549" y="98322"/>
                </a:cubicBezTo>
                <a:cubicBezTo>
                  <a:pt x="818935" y="94756"/>
                  <a:pt x="799016" y="92815"/>
                  <a:pt x="779555" y="88490"/>
                </a:cubicBezTo>
                <a:cubicBezTo>
                  <a:pt x="769438" y="86242"/>
                  <a:pt x="760399" y="79347"/>
                  <a:pt x="750058" y="78658"/>
                </a:cubicBezTo>
                <a:cubicBezTo>
                  <a:pt x="661703" y="72768"/>
                  <a:pt x="573077" y="72103"/>
                  <a:pt x="484587" y="68826"/>
                </a:cubicBezTo>
                <a:cubicBezTo>
                  <a:pt x="451317" y="57735"/>
                  <a:pt x="408126" y="42498"/>
                  <a:pt x="376433" y="39329"/>
                </a:cubicBezTo>
                <a:lnTo>
                  <a:pt x="278110" y="29497"/>
                </a:lnTo>
                <a:lnTo>
                  <a:pt x="219116" y="9832"/>
                </a:lnTo>
                <a:lnTo>
                  <a:pt x="189620" y="0"/>
                </a:lnTo>
                <a:cubicBezTo>
                  <a:pt x="164259" y="3623"/>
                  <a:pt x="118753" y="5936"/>
                  <a:pt x="91297" y="19664"/>
                </a:cubicBezTo>
                <a:cubicBezTo>
                  <a:pt x="80728" y="24949"/>
                  <a:pt x="72369" y="34044"/>
                  <a:pt x="61800" y="39329"/>
                </a:cubicBezTo>
                <a:cubicBezTo>
                  <a:pt x="40063" y="50197"/>
                  <a:pt x="11001" y="-3278"/>
                  <a:pt x="2807" y="9832"/>
                </a:cubicBezTo>
                <a:close/>
              </a:path>
            </a:pathLst>
          </a:custGeom>
          <a:solidFill>
            <a:schemeClr val="tx1">
              <a:lumMod val="50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7275871" y="4788247"/>
            <a:ext cx="3257303" cy="2065751"/>
          </a:xfrm>
          <a:custGeom>
            <a:avLst/>
            <a:gdLst>
              <a:gd name="connsiteX0" fmla="*/ 0 w 3257303"/>
              <a:gd name="connsiteY0" fmla="*/ 2064837 h 2065751"/>
              <a:gd name="connsiteX1" fmla="*/ 68826 w 3257303"/>
              <a:gd name="connsiteY1" fmla="*/ 1996011 h 2065751"/>
              <a:gd name="connsiteX2" fmla="*/ 127819 w 3257303"/>
              <a:gd name="connsiteY2" fmla="*/ 1956682 h 2065751"/>
              <a:gd name="connsiteX3" fmla="*/ 147484 w 3257303"/>
              <a:gd name="connsiteY3" fmla="*/ 1927185 h 2065751"/>
              <a:gd name="connsiteX4" fmla="*/ 176981 w 3257303"/>
              <a:gd name="connsiteY4" fmla="*/ 1917353 h 2065751"/>
              <a:gd name="connsiteX5" fmla="*/ 186813 w 3257303"/>
              <a:gd name="connsiteY5" fmla="*/ 1887856 h 2065751"/>
              <a:gd name="connsiteX6" fmla="*/ 206477 w 3257303"/>
              <a:gd name="connsiteY6" fmla="*/ 1858359 h 2065751"/>
              <a:gd name="connsiteX7" fmla="*/ 235974 w 3257303"/>
              <a:gd name="connsiteY7" fmla="*/ 1651882 h 2065751"/>
              <a:gd name="connsiteX8" fmla="*/ 265471 w 3257303"/>
              <a:gd name="connsiteY8" fmla="*/ 1533895 h 2065751"/>
              <a:gd name="connsiteX9" fmla="*/ 334297 w 3257303"/>
              <a:gd name="connsiteY9" fmla="*/ 1445405 h 2065751"/>
              <a:gd name="connsiteX10" fmla="*/ 344129 w 3257303"/>
              <a:gd name="connsiteY10" fmla="*/ 1415908 h 2065751"/>
              <a:gd name="connsiteX11" fmla="*/ 403123 w 3257303"/>
              <a:gd name="connsiteY11" fmla="*/ 1366747 h 2065751"/>
              <a:gd name="connsiteX12" fmla="*/ 442452 w 3257303"/>
              <a:gd name="connsiteY12" fmla="*/ 1307753 h 2065751"/>
              <a:gd name="connsiteX13" fmla="*/ 491613 w 3257303"/>
              <a:gd name="connsiteY13" fmla="*/ 1258592 h 2065751"/>
              <a:gd name="connsiteX14" fmla="*/ 511277 w 3257303"/>
              <a:gd name="connsiteY14" fmla="*/ 1229095 h 2065751"/>
              <a:gd name="connsiteX15" fmla="*/ 540774 w 3257303"/>
              <a:gd name="connsiteY15" fmla="*/ 1219263 h 2065751"/>
              <a:gd name="connsiteX16" fmla="*/ 570271 w 3257303"/>
              <a:gd name="connsiteY16" fmla="*/ 1199598 h 2065751"/>
              <a:gd name="connsiteX17" fmla="*/ 580103 w 3257303"/>
              <a:gd name="connsiteY17" fmla="*/ 1170101 h 2065751"/>
              <a:gd name="connsiteX18" fmla="*/ 619432 w 3257303"/>
              <a:gd name="connsiteY18" fmla="*/ 1111108 h 2065751"/>
              <a:gd name="connsiteX19" fmla="*/ 639097 w 3257303"/>
              <a:gd name="connsiteY19" fmla="*/ 1052114 h 2065751"/>
              <a:gd name="connsiteX20" fmla="*/ 648929 w 3257303"/>
              <a:gd name="connsiteY20" fmla="*/ 1022618 h 2065751"/>
              <a:gd name="connsiteX21" fmla="*/ 668594 w 3257303"/>
              <a:gd name="connsiteY21" fmla="*/ 825972 h 2065751"/>
              <a:gd name="connsiteX22" fmla="*/ 678426 w 3257303"/>
              <a:gd name="connsiteY22" fmla="*/ 796476 h 2065751"/>
              <a:gd name="connsiteX23" fmla="*/ 668594 w 3257303"/>
              <a:gd name="connsiteY23" fmla="*/ 727650 h 2065751"/>
              <a:gd name="connsiteX24" fmla="*/ 658761 w 3257303"/>
              <a:gd name="connsiteY24" fmla="*/ 668656 h 2065751"/>
              <a:gd name="connsiteX25" fmla="*/ 678426 w 3257303"/>
              <a:gd name="connsiteY25" fmla="*/ 599830 h 2065751"/>
              <a:gd name="connsiteX26" fmla="*/ 698090 w 3257303"/>
              <a:gd name="connsiteY26" fmla="*/ 570334 h 2065751"/>
              <a:gd name="connsiteX27" fmla="*/ 707923 w 3257303"/>
              <a:gd name="connsiteY27" fmla="*/ 540837 h 2065751"/>
              <a:gd name="connsiteX28" fmla="*/ 717755 w 3257303"/>
              <a:gd name="connsiteY28" fmla="*/ 432682 h 2065751"/>
              <a:gd name="connsiteX29" fmla="*/ 717755 w 3257303"/>
              <a:gd name="connsiteY29" fmla="*/ 314695 h 2065751"/>
              <a:gd name="connsiteX30" fmla="*/ 658761 w 3257303"/>
              <a:gd name="connsiteY30" fmla="*/ 275366 h 2065751"/>
              <a:gd name="connsiteX31" fmla="*/ 639097 w 3257303"/>
              <a:gd name="connsiteY31" fmla="*/ 216372 h 2065751"/>
              <a:gd name="connsiteX32" fmla="*/ 658761 w 3257303"/>
              <a:gd name="connsiteY32" fmla="*/ 118050 h 2065751"/>
              <a:gd name="connsiteX33" fmla="*/ 678426 w 3257303"/>
              <a:gd name="connsiteY33" fmla="*/ 88553 h 2065751"/>
              <a:gd name="connsiteX34" fmla="*/ 688258 w 3257303"/>
              <a:gd name="connsiteY34" fmla="*/ 19727 h 2065751"/>
              <a:gd name="connsiteX35" fmla="*/ 717755 w 3257303"/>
              <a:gd name="connsiteY35" fmla="*/ 63 h 2065751"/>
              <a:gd name="connsiteX36" fmla="*/ 786581 w 3257303"/>
              <a:gd name="connsiteY36" fmla="*/ 19727 h 2065751"/>
              <a:gd name="connsiteX37" fmla="*/ 806245 w 3257303"/>
              <a:gd name="connsiteY37" fmla="*/ 78721 h 2065751"/>
              <a:gd name="connsiteX38" fmla="*/ 816077 w 3257303"/>
              <a:gd name="connsiteY38" fmla="*/ 137714 h 2065751"/>
              <a:gd name="connsiteX39" fmla="*/ 835742 w 3257303"/>
              <a:gd name="connsiteY39" fmla="*/ 167211 h 2065751"/>
              <a:gd name="connsiteX40" fmla="*/ 865239 w 3257303"/>
              <a:gd name="connsiteY40" fmla="*/ 226205 h 2065751"/>
              <a:gd name="connsiteX41" fmla="*/ 875071 w 3257303"/>
              <a:gd name="connsiteY41" fmla="*/ 255701 h 2065751"/>
              <a:gd name="connsiteX42" fmla="*/ 934064 w 3257303"/>
              <a:gd name="connsiteY42" fmla="*/ 295030 h 2065751"/>
              <a:gd name="connsiteX43" fmla="*/ 963561 w 3257303"/>
              <a:gd name="connsiteY43" fmla="*/ 314695 h 2065751"/>
              <a:gd name="connsiteX44" fmla="*/ 1052052 w 3257303"/>
              <a:gd name="connsiteY44" fmla="*/ 295030 h 2065751"/>
              <a:gd name="connsiteX45" fmla="*/ 1101213 w 3257303"/>
              <a:gd name="connsiteY45" fmla="*/ 285198 h 2065751"/>
              <a:gd name="connsiteX46" fmla="*/ 1170039 w 3257303"/>
              <a:gd name="connsiteY46" fmla="*/ 295030 h 2065751"/>
              <a:gd name="connsiteX47" fmla="*/ 1199535 w 3257303"/>
              <a:gd name="connsiteY47" fmla="*/ 304863 h 2065751"/>
              <a:gd name="connsiteX48" fmla="*/ 1219200 w 3257303"/>
              <a:gd name="connsiteY48" fmla="*/ 334359 h 2065751"/>
              <a:gd name="connsiteX49" fmla="*/ 1288026 w 3257303"/>
              <a:gd name="connsiteY49" fmla="*/ 324527 h 2065751"/>
              <a:gd name="connsiteX50" fmla="*/ 1317523 w 3257303"/>
              <a:gd name="connsiteY50" fmla="*/ 314695 h 2065751"/>
              <a:gd name="connsiteX51" fmla="*/ 1337187 w 3257303"/>
              <a:gd name="connsiteY51" fmla="*/ 285198 h 2065751"/>
              <a:gd name="connsiteX52" fmla="*/ 1366684 w 3257303"/>
              <a:gd name="connsiteY52" fmla="*/ 255701 h 2065751"/>
              <a:gd name="connsiteX53" fmla="*/ 1386348 w 3257303"/>
              <a:gd name="connsiteY53" fmla="*/ 226205 h 2065751"/>
              <a:gd name="connsiteX54" fmla="*/ 1406013 w 3257303"/>
              <a:gd name="connsiteY54" fmla="*/ 167211 h 2065751"/>
              <a:gd name="connsiteX55" fmla="*/ 1415845 w 3257303"/>
              <a:gd name="connsiteY55" fmla="*/ 59056 h 2065751"/>
              <a:gd name="connsiteX56" fmla="*/ 1445342 w 3257303"/>
              <a:gd name="connsiteY56" fmla="*/ 39392 h 2065751"/>
              <a:gd name="connsiteX57" fmla="*/ 1543664 w 3257303"/>
              <a:gd name="connsiteY57" fmla="*/ 49224 h 2065751"/>
              <a:gd name="connsiteX58" fmla="*/ 1563329 w 3257303"/>
              <a:gd name="connsiteY58" fmla="*/ 108218 h 2065751"/>
              <a:gd name="connsiteX59" fmla="*/ 1573161 w 3257303"/>
              <a:gd name="connsiteY59" fmla="*/ 137714 h 2065751"/>
              <a:gd name="connsiteX60" fmla="*/ 1582994 w 3257303"/>
              <a:gd name="connsiteY60" fmla="*/ 255701 h 2065751"/>
              <a:gd name="connsiteX61" fmla="*/ 1602658 w 3257303"/>
              <a:gd name="connsiteY61" fmla="*/ 285198 h 2065751"/>
              <a:gd name="connsiteX62" fmla="*/ 1661652 w 3257303"/>
              <a:gd name="connsiteY62" fmla="*/ 304863 h 2065751"/>
              <a:gd name="connsiteX63" fmla="*/ 1809135 w 3257303"/>
              <a:gd name="connsiteY63" fmla="*/ 324527 h 2065751"/>
              <a:gd name="connsiteX64" fmla="*/ 1838632 w 3257303"/>
              <a:gd name="connsiteY64" fmla="*/ 344192 h 2065751"/>
              <a:gd name="connsiteX65" fmla="*/ 1936955 w 3257303"/>
              <a:gd name="connsiteY65" fmla="*/ 363856 h 2065751"/>
              <a:gd name="connsiteX66" fmla="*/ 1966452 w 3257303"/>
              <a:gd name="connsiteY66" fmla="*/ 373688 h 2065751"/>
              <a:gd name="connsiteX67" fmla="*/ 1995948 w 3257303"/>
              <a:gd name="connsiteY67" fmla="*/ 393353 h 2065751"/>
              <a:gd name="connsiteX68" fmla="*/ 2104103 w 3257303"/>
              <a:gd name="connsiteY68" fmla="*/ 403185 h 2065751"/>
              <a:gd name="connsiteX69" fmla="*/ 2261419 w 3257303"/>
              <a:gd name="connsiteY69" fmla="*/ 413018 h 2065751"/>
              <a:gd name="connsiteX70" fmla="*/ 2290916 w 3257303"/>
              <a:gd name="connsiteY70" fmla="*/ 403185 h 2065751"/>
              <a:gd name="connsiteX71" fmla="*/ 2320413 w 3257303"/>
              <a:gd name="connsiteY71" fmla="*/ 383521 h 2065751"/>
              <a:gd name="connsiteX72" fmla="*/ 2448232 w 3257303"/>
              <a:gd name="connsiteY72" fmla="*/ 373688 h 2065751"/>
              <a:gd name="connsiteX73" fmla="*/ 2556387 w 3257303"/>
              <a:gd name="connsiteY73" fmla="*/ 373688 h 2065751"/>
              <a:gd name="connsiteX74" fmla="*/ 2576052 w 3257303"/>
              <a:gd name="connsiteY74" fmla="*/ 403185 h 2065751"/>
              <a:gd name="connsiteX75" fmla="*/ 2585884 w 3257303"/>
              <a:gd name="connsiteY75" fmla="*/ 432682 h 2065751"/>
              <a:gd name="connsiteX76" fmla="*/ 2664542 w 3257303"/>
              <a:gd name="connsiteY76" fmla="*/ 472011 h 2065751"/>
              <a:gd name="connsiteX77" fmla="*/ 2713703 w 3257303"/>
              <a:gd name="connsiteY77" fmla="*/ 589998 h 2065751"/>
              <a:gd name="connsiteX78" fmla="*/ 2733368 w 3257303"/>
              <a:gd name="connsiteY78" fmla="*/ 619495 h 2065751"/>
              <a:gd name="connsiteX79" fmla="*/ 2743200 w 3257303"/>
              <a:gd name="connsiteY79" fmla="*/ 648992 h 2065751"/>
              <a:gd name="connsiteX80" fmla="*/ 2762864 w 3257303"/>
              <a:gd name="connsiteY80" fmla="*/ 678488 h 2065751"/>
              <a:gd name="connsiteX81" fmla="*/ 2753032 w 3257303"/>
              <a:gd name="connsiteY81" fmla="*/ 796476 h 2065751"/>
              <a:gd name="connsiteX82" fmla="*/ 2762864 w 3257303"/>
              <a:gd name="connsiteY82" fmla="*/ 924295 h 2065751"/>
              <a:gd name="connsiteX83" fmla="*/ 2821858 w 3257303"/>
              <a:gd name="connsiteY83" fmla="*/ 983288 h 2065751"/>
              <a:gd name="connsiteX84" fmla="*/ 2880852 w 3257303"/>
              <a:gd name="connsiteY84" fmla="*/ 1052114 h 2065751"/>
              <a:gd name="connsiteX85" fmla="*/ 2900516 w 3257303"/>
              <a:gd name="connsiteY85" fmla="*/ 1091443 h 2065751"/>
              <a:gd name="connsiteX86" fmla="*/ 2890684 w 3257303"/>
              <a:gd name="connsiteY86" fmla="*/ 1219263 h 2065751"/>
              <a:gd name="connsiteX87" fmla="*/ 2880852 w 3257303"/>
              <a:gd name="connsiteY87" fmla="*/ 1248759 h 2065751"/>
              <a:gd name="connsiteX88" fmla="*/ 2890684 w 3257303"/>
              <a:gd name="connsiteY88" fmla="*/ 1474901 h 2065751"/>
              <a:gd name="connsiteX89" fmla="*/ 2900516 w 3257303"/>
              <a:gd name="connsiteY89" fmla="*/ 1504398 h 2065751"/>
              <a:gd name="connsiteX90" fmla="*/ 2930013 w 3257303"/>
              <a:gd name="connsiteY90" fmla="*/ 1524063 h 2065751"/>
              <a:gd name="connsiteX91" fmla="*/ 2959510 w 3257303"/>
              <a:gd name="connsiteY91" fmla="*/ 1553559 h 2065751"/>
              <a:gd name="connsiteX92" fmla="*/ 2989006 w 3257303"/>
              <a:gd name="connsiteY92" fmla="*/ 1563392 h 2065751"/>
              <a:gd name="connsiteX93" fmla="*/ 3048000 w 3257303"/>
              <a:gd name="connsiteY93" fmla="*/ 1592888 h 2065751"/>
              <a:gd name="connsiteX94" fmla="*/ 3077497 w 3257303"/>
              <a:gd name="connsiteY94" fmla="*/ 1612553 h 2065751"/>
              <a:gd name="connsiteX95" fmla="*/ 3097161 w 3257303"/>
              <a:gd name="connsiteY95" fmla="*/ 1642050 h 2065751"/>
              <a:gd name="connsiteX96" fmla="*/ 3126658 w 3257303"/>
              <a:gd name="connsiteY96" fmla="*/ 1671547 h 2065751"/>
              <a:gd name="connsiteX97" fmla="*/ 3136490 w 3257303"/>
              <a:gd name="connsiteY97" fmla="*/ 1701043 h 2065751"/>
              <a:gd name="connsiteX98" fmla="*/ 3205316 w 3257303"/>
              <a:gd name="connsiteY98" fmla="*/ 1789534 h 2065751"/>
              <a:gd name="connsiteX99" fmla="*/ 3215148 w 3257303"/>
              <a:gd name="connsiteY99" fmla="*/ 1937018 h 2065751"/>
              <a:gd name="connsiteX100" fmla="*/ 3234813 w 3257303"/>
              <a:gd name="connsiteY100" fmla="*/ 1996011 h 2065751"/>
              <a:gd name="connsiteX101" fmla="*/ 3244645 w 3257303"/>
              <a:gd name="connsiteY101" fmla="*/ 2035340 h 2065751"/>
              <a:gd name="connsiteX102" fmla="*/ 3254477 w 3257303"/>
              <a:gd name="connsiteY102" fmla="*/ 2064837 h 2065751"/>
              <a:gd name="connsiteX103" fmla="*/ 3224981 w 3257303"/>
              <a:gd name="connsiteY103" fmla="*/ 2045172 h 2065751"/>
              <a:gd name="connsiteX104" fmla="*/ 3126658 w 3257303"/>
              <a:gd name="connsiteY104" fmla="*/ 2005843 h 2065751"/>
              <a:gd name="connsiteX105" fmla="*/ 3077497 w 3257303"/>
              <a:gd name="connsiteY105" fmla="*/ 1996011 h 2065751"/>
              <a:gd name="connsiteX106" fmla="*/ 2939845 w 3257303"/>
              <a:gd name="connsiteY106" fmla="*/ 1956682 h 2065751"/>
              <a:gd name="connsiteX107" fmla="*/ 2861187 w 3257303"/>
              <a:gd name="connsiteY107" fmla="*/ 1927185 h 2065751"/>
              <a:gd name="connsiteX108" fmla="*/ 2743200 w 3257303"/>
              <a:gd name="connsiteY108" fmla="*/ 1907521 h 2065751"/>
              <a:gd name="connsiteX109" fmla="*/ 2674374 w 3257303"/>
              <a:gd name="connsiteY109" fmla="*/ 1897688 h 2065751"/>
              <a:gd name="connsiteX110" fmla="*/ 2615381 w 3257303"/>
              <a:gd name="connsiteY110" fmla="*/ 1887856 h 2065751"/>
              <a:gd name="connsiteX111" fmla="*/ 2566219 w 3257303"/>
              <a:gd name="connsiteY111" fmla="*/ 1868192 h 2065751"/>
              <a:gd name="connsiteX112" fmla="*/ 2526890 w 3257303"/>
              <a:gd name="connsiteY112" fmla="*/ 1848527 h 2065751"/>
              <a:gd name="connsiteX113" fmla="*/ 2408903 w 3257303"/>
              <a:gd name="connsiteY113" fmla="*/ 1809198 h 2065751"/>
              <a:gd name="connsiteX114" fmla="*/ 2241755 w 3257303"/>
              <a:gd name="connsiteY114" fmla="*/ 1819030 h 2065751"/>
              <a:gd name="connsiteX115" fmla="*/ 2172929 w 3257303"/>
              <a:gd name="connsiteY115" fmla="*/ 1828863 h 2065751"/>
              <a:gd name="connsiteX116" fmla="*/ 2113935 w 3257303"/>
              <a:gd name="connsiteY116" fmla="*/ 1848527 h 2065751"/>
              <a:gd name="connsiteX117" fmla="*/ 2054942 w 3257303"/>
              <a:gd name="connsiteY117" fmla="*/ 1887856 h 2065751"/>
              <a:gd name="connsiteX118" fmla="*/ 2025445 w 3257303"/>
              <a:gd name="connsiteY118" fmla="*/ 1907521 h 2065751"/>
              <a:gd name="connsiteX119" fmla="*/ 1966452 w 3257303"/>
              <a:gd name="connsiteY119" fmla="*/ 1927185 h 2065751"/>
              <a:gd name="connsiteX120" fmla="*/ 1936955 w 3257303"/>
              <a:gd name="connsiteY120" fmla="*/ 1937018 h 2065751"/>
              <a:gd name="connsiteX121" fmla="*/ 1897626 w 3257303"/>
              <a:gd name="connsiteY121" fmla="*/ 1946850 h 2065751"/>
              <a:gd name="connsiteX122" fmla="*/ 1868129 w 3257303"/>
              <a:gd name="connsiteY122" fmla="*/ 1956682 h 2065751"/>
              <a:gd name="connsiteX123" fmla="*/ 1740310 w 3257303"/>
              <a:gd name="connsiteY123" fmla="*/ 1966514 h 2065751"/>
              <a:gd name="connsiteX124" fmla="*/ 1474839 w 3257303"/>
              <a:gd name="connsiteY124" fmla="*/ 1976347 h 2065751"/>
              <a:gd name="connsiteX125" fmla="*/ 1425677 w 3257303"/>
              <a:gd name="connsiteY125" fmla="*/ 1966514 h 2065751"/>
              <a:gd name="connsiteX126" fmla="*/ 511277 w 3257303"/>
              <a:gd name="connsiteY126" fmla="*/ 1986179 h 2065751"/>
              <a:gd name="connsiteX127" fmla="*/ 245806 w 3257303"/>
              <a:gd name="connsiteY127" fmla="*/ 1986179 h 2065751"/>
              <a:gd name="connsiteX128" fmla="*/ 88490 w 3257303"/>
              <a:gd name="connsiteY128" fmla="*/ 1976347 h 2065751"/>
              <a:gd name="connsiteX129" fmla="*/ 176981 w 3257303"/>
              <a:gd name="connsiteY129" fmla="*/ 1937018 h 2065751"/>
              <a:gd name="connsiteX130" fmla="*/ 186813 w 3257303"/>
              <a:gd name="connsiteY130" fmla="*/ 1887856 h 2065751"/>
              <a:gd name="connsiteX131" fmla="*/ 216310 w 3257303"/>
              <a:gd name="connsiteY131" fmla="*/ 1878024 h 2065751"/>
              <a:gd name="connsiteX132" fmla="*/ 245806 w 3257303"/>
              <a:gd name="connsiteY132" fmla="*/ 1848527 h 2065751"/>
              <a:gd name="connsiteX133" fmla="*/ 245806 w 3257303"/>
              <a:gd name="connsiteY133" fmla="*/ 1799366 h 206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3257303" h="2065751">
                <a:moveTo>
                  <a:pt x="0" y="2064837"/>
                </a:moveTo>
                <a:cubicBezTo>
                  <a:pt x="80068" y="1964753"/>
                  <a:pt x="3085" y="2050796"/>
                  <a:pt x="68826" y="1996011"/>
                </a:cubicBezTo>
                <a:cubicBezTo>
                  <a:pt x="117926" y="1955094"/>
                  <a:pt x="75983" y="1973961"/>
                  <a:pt x="127819" y="1956682"/>
                </a:cubicBezTo>
                <a:cubicBezTo>
                  <a:pt x="134374" y="1946850"/>
                  <a:pt x="138256" y="1934567"/>
                  <a:pt x="147484" y="1927185"/>
                </a:cubicBezTo>
                <a:cubicBezTo>
                  <a:pt x="155577" y="1920711"/>
                  <a:pt x="169652" y="1924682"/>
                  <a:pt x="176981" y="1917353"/>
                </a:cubicBezTo>
                <a:cubicBezTo>
                  <a:pt x="184310" y="1910024"/>
                  <a:pt x="182178" y="1897126"/>
                  <a:pt x="186813" y="1887856"/>
                </a:cubicBezTo>
                <a:cubicBezTo>
                  <a:pt x="192098" y="1877287"/>
                  <a:pt x="199922" y="1868191"/>
                  <a:pt x="206477" y="1858359"/>
                </a:cubicBezTo>
                <a:cubicBezTo>
                  <a:pt x="241720" y="1682147"/>
                  <a:pt x="213933" y="1839238"/>
                  <a:pt x="235974" y="1651882"/>
                </a:cubicBezTo>
                <a:cubicBezTo>
                  <a:pt x="239134" y="1625025"/>
                  <a:pt x="249982" y="1557129"/>
                  <a:pt x="265471" y="1533895"/>
                </a:cubicBezTo>
                <a:cubicBezTo>
                  <a:pt x="312513" y="1463331"/>
                  <a:pt x="288088" y="1491612"/>
                  <a:pt x="334297" y="1445405"/>
                </a:cubicBezTo>
                <a:cubicBezTo>
                  <a:pt x="337574" y="1435573"/>
                  <a:pt x="338380" y="1424532"/>
                  <a:pt x="344129" y="1415908"/>
                </a:cubicBezTo>
                <a:cubicBezTo>
                  <a:pt x="359271" y="1393196"/>
                  <a:pt x="381357" y="1381257"/>
                  <a:pt x="403123" y="1366747"/>
                </a:cubicBezTo>
                <a:cubicBezTo>
                  <a:pt x="420402" y="1314909"/>
                  <a:pt x="401535" y="1356855"/>
                  <a:pt x="442452" y="1307753"/>
                </a:cubicBezTo>
                <a:cubicBezTo>
                  <a:pt x="483419" y="1258592"/>
                  <a:pt x="437535" y="1294643"/>
                  <a:pt x="491613" y="1258592"/>
                </a:cubicBezTo>
                <a:cubicBezTo>
                  <a:pt x="498168" y="1248760"/>
                  <a:pt x="502050" y="1236477"/>
                  <a:pt x="511277" y="1229095"/>
                </a:cubicBezTo>
                <a:cubicBezTo>
                  <a:pt x="519370" y="1222621"/>
                  <a:pt x="531504" y="1223898"/>
                  <a:pt x="540774" y="1219263"/>
                </a:cubicBezTo>
                <a:cubicBezTo>
                  <a:pt x="551343" y="1213978"/>
                  <a:pt x="560439" y="1206153"/>
                  <a:pt x="570271" y="1199598"/>
                </a:cubicBezTo>
                <a:cubicBezTo>
                  <a:pt x="573548" y="1189766"/>
                  <a:pt x="575070" y="1179161"/>
                  <a:pt x="580103" y="1170101"/>
                </a:cubicBezTo>
                <a:cubicBezTo>
                  <a:pt x="591580" y="1149441"/>
                  <a:pt x="611958" y="1133529"/>
                  <a:pt x="619432" y="1111108"/>
                </a:cubicBezTo>
                <a:lnTo>
                  <a:pt x="639097" y="1052114"/>
                </a:lnTo>
                <a:lnTo>
                  <a:pt x="648929" y="1022618"/>
                </a:lnTo>
                <a:cubicBezTo>
                  <a:pt x="654649" y="936823"/>
                  <a:pt x="650870" y="896868"/>
                  <a:pt x="668594" y="825972"/>
                </a:cubicBezTo>
                <a:cubicBezTo>
                  <a:pt x="671108" y="815918"/>
                  <a:pt x="675149" y="806308"/>
                  <a:pt x="678426" y="796476"/>
                </a:cubicBezTo>
                <a:cubicBezTo>
                  <a:pt x="675149" y="773534"/>
                  <a:pt x="672118" y="750555"/>
                  <a:pt x="668594" y="727650"/>
                </a:cubicBezTo>
                <a:cubicBezTo>
                  <a:pt x="665563" y="707946"/>
                  <a:pt x="658761" y="688592"/>
                  <a:pt x="658761" y="668656"/>
                </a:cubicBezTo>
                <a:cubicBezTo>
                  <a:pt x="658761" y="662359"/>
                  <a:pt x="673790" y="609101"/>
                  <a:pt x="678426" y="599830"/>
                </a:cubicBezTo>
                <a:cubicBezTo>
                  <a:pt x="683710" y="589261"/>
                  <a:pt x="692805" y="580903"/>
                  <a:pt x="698090" y="570334"/>
                </a:cubicBezTo>
                <a:cubicBezTo>
                  <a:pt x="702725" y="561064"/>
                  <a:pt x="704645" y="550669"/>
                  <a:pt x="707923" y="540837"/>
                </a:cubicBezTo>
                <a:cubicBezTo>
                  <a:pt x="711200" y="504785"/>
                  <a:pt x="712636" y="468519"/>
                  <a:pt x="717755" y="432682"/>
                </a:cubicBezTo>
                <a:cubicBezTo>
                  <a:pt x="725202" y="380552"/>
                  <a:pt x="762435" y="397672"/>
                  <a:pt x="717755" y="314695"/>
                </a:cubicBezTo>
                <a:cubicBezTo>
                  <a:pt x="706550" y="293886"/>
                  <a:pt x="658761" y="275366"/>
                  <a:pt x="658761" y="275366"/>
                </a:cubicBezTo>
                <a:cubicBezTo>
                  <a:pt x="652206" y="255701"/>
                  <a:pt x="636166" y="236892"/>
                  <a:pt x="639097" y="216372"/>
                </a:cubicBezTo>
                <a:cubicBezTo>
                  <a:pt x="642720" y="191011"/>
                  <a:pt x="645033" y="145506"/>
                  <a:pt x="658761" y="118050"/>
                </a:cubicBezTo>
                <a:cubicBezTo>
                  <a:pt x="664046" y="107481"/>
                  <a:pt x="671871" y="98385"/>
                  <a:pt x="678426" y="88553"/>
                </a:cubicBezTo>
                <a:cubicBezTo>
                  <a:pt x="681703" y="65611"/>
                  <a:pt x="678846" y="40904"/>
                  <a:pt x="688258" y="19727"/>
                </a:cubicBezTo>
                <a:cubicBezTo>
                  <a:pt x="693057" y="8929"/>
                  <a:pt x="706057" y="1734"/>
                  <a:pt x="717755" y="63"/>
                </a:cubicBezTo>
                <a:cubicBezTo>
                  <a:pt x="726397" y="-1172"/>
                  <a:pt x="775512" y="16037"/>
                  <a:pt x="786581" y="19727"/>
                </a:cubicBezTo>
                <a:cubicBezTo>
                  <a:pt x="793136" y="39392"/>
                  <a:pt x="802837" y="58275"/>
                  <a:pt x="806245" y="78721"/>
                </a:cubicBezTo>
                <a:cubicBezTo>
                  <a:pt x="809522" y="98385"/>
                  <a:pt x="809773" y="118801"/>
                  <a:pt x="816077" y="137714"/>
                </a:cubicBezTo>
                <a:cubicBezTo>
                  <a:pt x="819814" y="148925"/>
                  <a:pt x="829187" y="157379"/>
                  <a:pt x="835742" y="167211"/>
                </a:cubicBezTo>
                <a:cubicBezTo>
                  <a:pt x="860454" y="241349"/>
                  <a:pt x="827120" y="149968"/>
                  <a:pt x="865239" y="226205"/>
                </a:cubicBezTo>
                <a:cubicBezTo>
                  <a:pt x="869874" y="235475"/>
                  <a:pt x="869322" y="247078"/>
                  <a:pt x="875071" y="255701"/>
                </a:cubicBezTo>
                <a:cubicBezTo>
                  <a:pt x="896114" y="287266"/>
                  <a:pt x="903139" y="284722"/>
                  <a:pt x="934064" y="295030"/>
                </a:cubicBezTo>
                <a:cubicBezTo>
                  <a:pt x="943896" y="301585"/>
                  <a:pt x="951816" y="313390"/>
                  <a:pt x="963561" y="314695"/>
                </a:cubicBezTo>
                <a:cubicBezTo>
                  <a:pt x="1001028" y="318858"/>
                  <a:pt x="1020149" y="303006"/>
                  <a:pt x="1052052" y="295030"/>
                </a:cubicBezTo>
                <a:cubicBezTo>
                  <a:pt x="1068265" y="290977"/>
                  <a:pt x="1084826" y="288475"/>
                  <a:pt x="1101213" y="285198"/>
                </a:cubicBezTo>
                <a:cubicBezTo>
                  <a:pt x="1124155" y="288475"/>
                  <a:pt x="1147314" y="290485"/>
                  <a:pt x="1170039" y="295030"/>
                </a:cubicBezTo>
                <a:cubicBezTo>
                  <a:pt x="1180202" y="297063"/>
                  <a:pt x="1191442" y="298389"/>
                  <a:pt x="1199535" y="304863"/>
                </a:cubicBezTo>
                <a:cubicBezTo>
                  <a:pt x="1208762" y="312245"/>
                  <a:pt x="1212645" y="324527"/>
                  <a:pt x="1219200" y="334359"/>
                </a:cubicBezTo>
                <a:cubicBezTo>
                  <a:pt x="1242142" y="331082"/>
                  <a:pt x="1265301" y="329072"/>
                  <a:pt x="1288026" y="324527"/>
                </a:cubicBezTo>
                <a:cubicBezTo>
                  <a:pt x="1298189" y="322494"/>
                  <a:pt x="1309430" y="321169"/>
                  <a:pt x="1317523" y="314695"/>
                </a:cubicBezTo>
                <a:cubicBezTo>
                  <a:pt x="1326750" y="307313"/>
                  <a:pt x="1329622" y="294276"/>
                  <a:pt x="1337187" y="285198"/>
                </a:cubicBezTo>
                <a:cubicBezTo>
                  <a:pt x="1346089" y="274516"/>
                  <a:pt x="1357782" y="266383"/>
                  <a:pt x="1366684" y="255701"/>
                </a:cubicBezTo>
                <a:cubicBezTo>
                  <a:pt x="1374249" y="246623"/>
                  <a:pt x="1381549" y="237003"/>
                  <a:pt x="1386348" y="226205"/>
                </a:cubicBezTo>
                <a:cubicBezTo>
                  <a:pt x="1394767" y="207263"/>
                  <a:pt x="1406013" y="167211"/>
                  <a:pt x="1406013" y="167211"/>
                </a:cubicBezTo>
                <a:cubicBezTo>
                  <a:pt x="1409290" y="131159"/>
                  <a:pt x="1405199" y="93656"/>
                  <a:pt x="1415845" y="59056"/>
                </a:cubicBezTo>
                <a:cubicBezTo>
                  <a:pt x="1419320" y="47762"/>
                  <a:pt x="1433560" y="40298"/>
                  <a:pt x="1445342" y="39392"/>
                </a:cubicBezTo>
                <a:cubicBezTo>
                  <a:pt x="1478182" y="36866"/>
                  <a:pt x="1510890" y="45947"/>
                  <a:pt x="1543664" y="49224"/>
                </a:cubicBezTo>
                <a:lnTo>
                  <a:pt x="1563329" y="108218"/>
                </a:lnTo>
                <a:lnTo>
                  <a:pt x="1573161" y="137714"/>
                </a:lnTo>
                <a:cubicBezTo>
                  <a:pt x="1576439" y="177043"/>
                  <a:pt x="1575254" y="217002"/>
                  <a:pt x="1582994" y="255701"/>
                </a:cubicBezTo>
                <a:cubicBezTo>
                  <a:pt x="1585311" y="267288"/>
                  <a:pt x="1592637" y="278935"/>
                  <a:pt x="1602658" y="285198"/>
                </a:cubicBezTo>
                <a:cubicBezTo>
                  <a:pt x="1620236" y="296184"/>
                  <a:pt x="1641987" y="298308"/>
                  <a:pt x="1661652" y="304863"/>
                </a:cubicBezTo>
                <a:cubicBezTo>
                  <a:pt x="1728587" y="327175"/>
                  <a:pt x="1680824" y="313835"/>
                  <a:pt x="1809135" y="324527"/>
                </a:cubicBezTo>
                <a:cubicBezTo>
                  <a:pt x="1818967" y="331082"/>
                  <a:pt x="1828063" y="338907"/>
                  <a:pt x="1838632" y="344192"/>
                </a:cubicBezTo>
                <a:cubicBezTo>
                  <a:pt x="1866088" y="357920"/>
                  <a:pt x="1911594" y="360233"/>
                  <a:pt x="1936955" y="363856"/>
                </a:cubicBezTo>
                <a:cubicBezTo>
                  <a:pt x="1946787" y="367133"/>
                  <a:pt x="1957182" y="369053"/>
                  <a:pt x="1966452" y="373688"/>
                </a:cubicBezTo>
                <a:cubicBezTo>
                  <a:pt x="1977021" y="378973"/>
                  <a:pt x="1984394" y="390877"/>
                  <a:pt x="1995948" y="393353"/>
                </a:cubicBezTo>
                <a:cubicBezTo>
                  <a:pt x="2031345" y="400938"/>
                  <a:pt x="2068051" y="399908"/>
                  <a:pt x="2104103" y="403185"/>
                </a:cubicBezTo>
                <a:cubicBezTo>
                  <a:pt x="2208395" y="429259"/>
                  <a:pt x="2155943" y="426202"/>
                  <a:pt x="2261419" y="413018"/>
                </a:cubicBezTo>
                <a:cubicBezTo>
                  <a:pt x="2271251" y="409740"/>
                  <a:pt x="2281646" y="407820"/>
                  <a:pt x="2290916" y="403185"/>
                </a:cubicBezTo>
                <a:cubicBezTo>
                  <a:pt x="2301485" y="397900"/>
                  <a:pt x="2308799" y="385699"/>
                  <a:pt x="2320413" y="383521"/>
                </a:cubicBezTo>
                <a:cubicBezTo>
                  <a:pt x="2362413" y="375646"/>
                  <a:pt x="2405626" y="376966"/>
                  <a:pt x="2448232" y="373688"/>
                </a:cubicBezTo>
                <a:cubicBezTo>
                  <a:pt x="2482462" y="367983"/>
                  <a:pt x="2522254" y="354184"/>
                  <a:pt x="2556387" y="373688"/>
                </a:cubicBezTo>
                <a:cubicBezTo>
                  <a:pt x="2566647" y="379551"/>
                  <a:pt x="2569497" y="393353"/>
                  <a:pt x="2576052" y="403185"/>
                </a:cubicBezTo>
                <a:cubicBezTo>
                  <a:pt x="2579329" y="413017"/>
                  <a:pt x="2579249" y="424720"/>
                  <a:pt x="2585884" y="432682"/>
                </a:cubicBezTo>
                <a:cubicBezTo>
                  <a:pt x="2612273" y="464350"/>
                  <a:pt x="2628900" y="463101"/>
                  <a:pt x="2664542" y="472011"/>
                </a:cubicBezTo>
                <a:cubicBezTo>
                  <a:pt x="2678259" y="554317"/>
                  <a:pt x="2663316" y="514418"/>
                  <a:pt x="2713703" y="589998"/>
                </a:cubicBezTo>
                <a:lnTo>
                  <a:pt x="2733368" y="619495"/>
                </a:lnTo>
                <a:cubicBezTo>
                  <a:pt x="2736645" y="629327"/>
                  <a:pt x="2738565" y="639722"/>
                  <a:pt x="2743200" y="648992"/>
                </a:cubicBezTo>
                <a:cubicBezTo>
                  <a:pt x="2748484" y="659561"/>
                  <a:pt x="2762078" y="666698"/>
                  <a:pt x="2762864" y="678488"/>
                </a:cubicBezTo>
                <a:cubicBezTo>
                  <a:pt x="2765489" y="717866"/>
                  <a:pt x="2756309" y="757147"/>
                  <a:pt x="2753032" y="796476"/>
                </a:cubicBezTo>
                <a:cubicBezTo>
                  <a:pt x="2756309" y="839082"/>
                  <a:pt x="2748091" y="884198"/>
                  <a:pt x="2762864" y="924295"/>
                </a:cubicBezTo>
                <a:cubicBezTo>
                  <a:pt x="2772478" y="950390"/>
                  <a:pt x="2802193" y="963624"/>
                  <a:pt x="2821858" y="983288"/>
                </a:cubicBezTo>
                <a:cubicBezTo>
                  <a:pt x="2848671" y="1010100"/>
                  <a:pt x="2859831" y="1018481"/>
                  <a:pt x="2880852" y="1052114"/>
                </a:cubicBezTo>
                <a:cubicBezTo>
                  <a:pt x="2888620" y="1064543"/>
                  <a:pt x="2893961" y="1078333"/>
                  <a:pt x="2900516" y="1091443"/>
                </a:cubicBezTo>
                <a:cubicBezTo>
                  <a:pt x="2897239" y="1134050"/>
                  <a:pt x="2895984" y="1176860"/>
                  <a:pt x="2890684" y="1219263"/>
                </a:cubicBezTo>
                <a:cubicBezTo>
                  <a:pt x="2889399" y="1229547"/>
                  <a:pt x="2880852" y="1238395"/>
                  <a:pt x="2880852" y="1248759"/>
                </a:cubicBezTo>
                <a:cubicBezTo>
                  <a:pt x="2880852" y="1324211"/>
                  <a:pt x="2884897" y="1399671"/>
                  <a:pt x="2890684" y="1474901"/>
                </a:cubicBezTo>
                <a:cubicBezTo>
                  <a:pt x="2891479" y="1485235"/>
                  <a:pt x="2894042" y="1496305"/>
                  <a:pt x="2900516" y="1504398"/>
                </a:cubicBezTo>
                <a:cubicBezTo>
                  <a:pt x="2907898" y="1513626"/>
                  <a:pt x="2920935" y="1516498"/>
                  <a:pt x="2930013" y="1524063"/>
                </a:cubicBezTo>
                <a:cubicBezTo>
                  <a:pt x="2940695" y="1532965"/>
                  <a:pt x="2947941" y="1545846"/>
                  <a:pt x="2959510" y="1553559"/>
                </a:cubicBezTo>
                <a:cubicBezTo>
                  <a:pt x="2968133" y="1559308"/>
                  <a:pt x="2979736" y="1558757"/>
                  <a:pt x="2989006" y="1563392"/>
                </a:cubicBezTo>
                <a:cubicBezTo>
                  <a:pt x="3065236" y="1601507"/>
                  <a:pt x="2973868" y="1568178"/>
                  <a:pt x="3048000" y="1592888"/>
                </a:cubicBezTo>
                <a:cubicBezTo>
                  <a:pt x="3057832" y="1599443"/>
                  <a:pt x="3069141" y="1604197"/>
                  <a:pt x="3077497" y="1612553"/>
                </a:cubicBezTo>
                <a:cubicBezTo>
                  <a:pt x="3085853" y="1620909"/>
                  <a:pt x="3089596" y="1632972"/>
                  <a:pt x="3097161" y="1642050"/>
                </a:cubicBezTo>
                <a:cubicBezTo>
                  <a:pt x="3106063" y="1652732"/>
                  <a:pt x="3116826" y="1661715"/>
                  <a:pt x="3126658" y="1671547"/>
                </a:cubicBezTo>
                <a:cubicBezTo>
                  <a:pt x="3129935" y="1681379"/>
                  <a:pt x="3131457" y="1691983"/>
                  <a:pt x="3136490" y="1701043"/>
                </a:cubicBezTo>
                <a:cubicBezTo>
                  <a:pt x="3165892" y="1753967"/>
                  <a:pt x="3169486" y="1753704"/>
                  <a:pt x="3205316" y="1789534"/>
                </a:cubicBezTo>
                <a:cubicBezTo>
                  <a:pt x="3208593" y="1838695"/>
                  <a:pt x="3208180" y="1888243"/>
                  <a:pt x="3215148" y="1937018"/>
                </a:cubicBezTo>
                <a:cubicBezTo>
                  <a:pt x="3218079" y="1957538"/>
                  <a:pt x="3229786" y="1975902"/>
                  <a:pt x="3234813" y="1996011"/>
                </a:cubicBezTo>
                <a:cubicBezTo>
                  <a:pt x="3238090" y="2009121"/>
                  <a:pt x="3240933" y="2022347"/>
                  <a:pt x="3244645" y="2035340"/>
                </a:cubicBezTo>
                <a:cubicBezTo>
                  <a:pt x="3247492" y="2045305"/>
                  <a:pt x="3263747" y="2060202"/>
                  <a:pt x="3254477" y="2064837"/>
                </a:cubicBezTo>
                <a:cubicBezTo>
                  <a:pt x="3243908" y="2070122"/>
                  <a:pt x="3235241" y="2051035"/>
                  <a:pt x="3224981" y="2045172"/>
                </a:cubicBezTo>
                <a:cubicBezTo>
                  <a:pt x="3196748" y="2029039"/>
                  <a:pt x="3157645" y="2012040"/>
                  <a:pt x="3126658" y="2005843"/>
                </a:cubicBezTo>
                <a:cubicBezTo>
                  <a:pt x="3110271" y="2002566"/>
                  <a:pt x="3093811" y="1999636"/>
                  <a:pt x="3077497" y="1996011"/>
                </a:cubicBezTo>
                <a:cubicBezTo>
                  <a:pt x="3036283" y="1986853"/>
                  <a:pt x="2971826" y="1967343"/>
                  <a:pt x="2939845" y="1956682"/>
                </a:cubicBezTo>
                <a:cubicBezTo>
                  <a:pt x="2913280" y="1947827"/>
                  <a:pt x="2888353" y="1933977"/>
                  <a:pt x="2861187" y="1927185"/>
                </a:cubicBezTo>
                <a:cubicBezTo>
                  <a:pt x="2822506" y="1917515"/>
                  <a:pt x="2782584" y="1913739"/>
                  <a:pt x="2743200" y="1907521"/>
                </a:cubicBezTo>
                <a:cubicBezTo>
                  <a:pt x="2720309" y="1903907"/>
                  <a:pt x="2697279" y="1901212"/>
                  <a:pt x="2674374" y="1897688"/>
                </a:cubicBezTo>
                <a:cubicBezTo>
                  <a:pt x="2654670" y="1894657"/>
                  <a:pt x="2635045" y="1891133"/>
                  <a:pt x="2615381" y="1887856"/>
                </a:cubicBezTo>
                <a:cubicBezTo>
                  <a:pt x="2598994" y="1881301"/>
                  <a:pt x="2582347" y="1875360"/>
                  <a:pt x="2566219" y="1868192"/>
                </a:cubicBezTo>
                <a:cubicBezTo>
                  <a:pt x="2552825" y="1862239"/>
                  <a:pt x="2540614" y="1853673"/>
                  <a:pt x="2526890" y="1848527"/>
                </a:cubicBezTo>
                <a:cubicBezTo>
                  <a:pt x="2488073" y="1833971"/>
                  <a:pt x="2408903" y="1809198"/>
                  <a:pt x="2408903" y="1809198"/>
                </a:cubicBezTo>
                <a:cubicBezTo>
                  <a:pt x="2353187" y="1812475"/>
                  <a:pt x="2297375" y="1814395"/>
                  <a:pt x="2241755" y="1819030"/>
                </a:cubicBezTo>
                <a:cubicBezTo>
                  <a:pt x="2218660" y="1820955"/>
                  <a:pt x="2195510" y="1823652"/>
                  <a:pt x="2172929" y="1828863"/>
                </a:cubicBezTo>
                <a:cubicBezTo>
                  <a:pt x="2152732" y="1833524"/>
                  <a:pt x="2113935" y="1848527"/>
                  <a:pt x="2113935" y="1848527"/>
                </a:cubicBezTo>
                <a:lnTo>
                  <a:pt x="2054942" y="1887856"/>
                </a:lnTo>
                <a:cubicBezTo>
                  <a:pt x="2045110" y="1894411"/>
                  <a:pt x="2036656" y="1903784"/>
                  <a:pt x="2025445" y="1907521"/>
                </a:cubicBezTo>
                <a:lnTo>
                  <a:pt x="1966452" y="1927185"/>
                </a:lnTo>
                <a:cubicBezTo>
                  <a:pt x="1956620" y="1930463"/>
                  <a:pt x="1947010" y="1934504"/>
                  <a:pt x="1936955" y="1937018"/>
                </a:cubicBezTo>
                <a:cubicBezTo>
                  <a:pt x="1923845" y="1940295"/>
                  <a:pt x="1910619" y="1943138"/>
                  <a:pt x="1897626" y="1946850"/>
                </a:cubicBezTo>
                <a:cubicBezTo>
                  <a:pt x="1887661" y="1949697"/>
                  <a:pt x="1878413" y="1955397"/>
                  <a:pt x="1868129" y="1956682"/>
                </a:cubicBezTo>
                <a:cubicBezTo>
                  <a:pt x="1825727" y="1961982"/>
                  <a:pt x="1782916" y="1963237"/>
                  <a:pt x="1740310" y="1966514"/>
                </a:cubicBezTo>
                <a:cubicBezTo>
                  <a:pt x="1615948" y="2007969"/>
                  <a:pt x="1702021" y="1987165"/>
                  <a:pt x="1474839" y="1976347"/>
                </a:cubicBezTo>
                <a:cubicBezTo>
                  <a:pt x="1458452" y="1973069"/>
                  <a:pt x="1442389" y="1966514"/>
                  <a:pt x="1425677" y="1966514"/>
                </a:cubicBezTo>
                <a:cubicBezTo>
                  <a:pt x="678966" y="1966514"/>
                  <a:pt x="867909" y="1950517"/>
                  <a:pt x="511277" y="1986179"/>
                </a:cubicBezTo>
                <a:cubicBezTo>
                  <a:pt x="407799" y="2020672"/>
                  <a:pt x="486781" y="1998227"/>
                  <a:pt x="245806" y="1986179"/>
                </a:cubicBezTo>
                <a:cubicBezTo>
                  <a:pt x="193331" y="1983555"/>
                  <a:pt x="140929" y="1979624"/>
                  <a:pt x="88490" y="1976347"/>
                </a:cubicBezTo>
                <a:cubicBezTo>
                  <a:pt x="158694" y="1952945"/>
                  <a:pt x="130237" y="1968180"/>
                  <a:pt x="176981" y="1937018"/>
                </a:cubicBezTo>
                <a:cubicBezTo>
                  <a:pt x="180258" y="1920631"/>
                  <a:pt x="177543" y="1901761"/>
                  <a:pt x="186813" y="1887856"/>
                </a:cubicBezTo>
                <a:cubicBezTo>
                  <a:pt x="192562" y="1879232"/>
                  <a:pt x="207687" y="1883773"/>
                  <a:pt x="216310" y="1878024"/>
                </a:cubicBezTo>
                <a:cubicBezTo>
                  <a:pt x="227879" y="1870311"/>
                  <a:pt x="235974" y="1858359"/>
                  <a:pt x="245806" y="1848527"/>
                </a:cubicBezTo>
                <a:cubicBezTo>
                  <a:pt x="257957" y="1812078"/>
                  <a:pt x="260274" y="1828300"/>
                  <a:pt x="245806" y="1799366"/>
                </a:cubicBezTo>
              </a:path>
            </a:pathLst>
          </a:custGeom>
          <a:solidFill>
            <a:schemeClr val="accent4">
              <a:lumMod val="50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028322" y="5722374"/>
            <a:ext cx="2004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Warm Sulfide rich minerals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9187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 and Zinc Mining 1788-1810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263720"/>
            <a:ext cx="7025023" cy="4478455"/>
          </a:xfrm>
        </p:spPr>
        <p:txBody>
          <a:bodyPr/>
          <a:lstStyle/>
          <a:p>
            <a:r>
              <a:rPr lang="en-US" dirty="0" smtClean="0"/>
              <a:t>Spain ruled Iowa via the Treaty of Paris (1763) as a product of the French and Indian War (1756-1763)</a:t>
            </a:r>
          </a:p>
          <a:p>
            <a:r>
              <a:rPr lang="en-US" dirty="0" smtClean="0"/>
              <a:t>Julien Dubuque became friends with the local </a:t>
            </a:r>
            <a:r>
              <a:rPr lang="en-US" dirty="0" err="1" smtClean="0"/>
              <a:t>Meskwaki</a:t>
            </a:r>
            <a:r>
              <a:rPr lang="en-US" dirty="0" smtClean="0"/>
              <a:t>, eventually marrying </a:t>
            </a:r>
            <a:r>
              <a:rPr lang="en-US" dirty="0" err="1" smtClean="0"/>
              <a:t>Potosa</a:t>
            </a:r>
            <a:r>
              <a:rPr lang="en-US" dirty="0" smtClean="0"/>
              <a:t> and entering their culture as </a:t>
            </a:r>
            <a:r>
              <a:rPr lang="en-US" i="1" dirty="0" smtClean="0"/>
              <a:t>Little Night</a:t>
            </a:r>
            <a:r>
              <a:rPr lang="en-US" dirty="0" smtClean="0"/>
              <a:t>. </a:t>
            </a:r>
          </a:p>
          <a:p>
            <a:r>
              <a:rPr lang="en-US" dirty="0" smtClean="0"/>
              <a:t>Julien, identified the mineral recourses and with the </a:t>
            </a:r>
            <a:r>
              <a:rPr lang="en-US" dirty="0" err="1" smtClean="0"/>
              <a:t>Meskwaki’s</a:t>
            </a:r>
            <a:r>
              <a:rPr lang="en-US" dirty="0" smtClean="0"/>
              <a:t> permission began mining </a:t>
            </a:r>
          </a:p>
          <a:p>
            <a:r>
              <a:rPr lang="en-US" dirty="0" smtClean="0"/>
              <a:t>Julien, requested ownership/confirmation of his land from the Spain, and it was granted in 1796.  ‘The Mines of Spain’ </a:t>
            </a:r>
            <a:endParaRPr lang="en-US" dirty="0"/>
          </a:p>
        </p:txBody>
      </p:sp>
      <p:pic>
        <p:nvPicPr>
          <p:cNvPr id="5" name="Picture 2" descr="http://www.encyclopediadubuque.org/images/thumb/0/05/Leadmining.gif/250px-Leadminin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626" y="0"/>
            <a:ext cx="4198374" cy="688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dbqfoundation.org/sites/default/files/styles/medium/public/stories/jd_portrait.jpg?itok=tAFBY3B_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" t="8656" r="6611"/>
          <a:stretch/>
        </p:blipFill>
        <p:spPr bwMode="auto">
          <a:xfrm>
            <a:off x="10092813" y="60960"/>
            <a:ext cx="2064775" cy="2801578"/>
          </a:xfrm>
          <a:prstGeom prst="rect">
            <a:avLst/>
          </a:prstGeom>
          <a:noFill/>
          <a:ln w="4762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987412" y="2907880"/>
            <a:ext cx="2170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Died at 45 (1810) deeply in debt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0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Maquoketa Formation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3600" y="2202760"/>
            <a:ext cx="4698358" cy="4454071"/>
          </a:xfrm>
        </p:spPr>
        <p:txBody>
          <a:bodyPr/>
          <a:lstStyle/>
          <a:p>
            <a:r>
              <a:rPr lang="en-US" dirty="0" smtClean="0"/>
              <a:t>Thick impermeable shale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Large caverns were excavated under Johnson and Polk counties to seasonally store liquefied petroleum gas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Enables the pipeline industry to store their product so that they can meet demand during the winter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7" t="3368" r="23974" b="64240"/>
          <a:stretch/>
        </p:blipFill>
        <p:spPr bwMode="auto">
          <a:xfrm>
            <a:off x="4850296" y="2103368"/>
            <a:ext cx="7262191" cy="4655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0812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55" y="753228"/>
            <a:ext cx="9613861" cy="1080938"/>
          </a:xfrm>
        </p:spPr>
        <p:txBody>
          <a:bodyPr/>
          <a:lstStyle/>
          <a:p>
            <a:r>
              <a:rPr lang="en-US" dirty="0" smtClean="0"/>
              <a:t>Decorah Structure</a:t>
            </a:r>
            <a:endParaRPr lang="en-US" dirty="0"/>
          </a:p>
        </p:txBody>
      </p:sp>
      <p:pic>
        <p:nvPicPr>
          <p:cNvPr id="1028" name="Picture 4" descr="http://d1jqu7g1y74ds1.cloudfront.net/wp-content/uploads/2013/03/Koala-with-VTEM-max-1-541x5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019" y="-45492"/>
            <a:ext cx="3819000" cy="409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thefossilforum.com/uploads/monthly_02_2013/post-3304-0-51671600-1361984941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9" t="30785" r="7730" b="27749"/>
          <a:stretch/>
        </p:blipFill>
        <p:spPr bwMode="auto">
          <a:xfrm>
            <a:off x="0" y="4048815"/>
            <a:ext cx="8365012" cy="287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thumb/1/1d/Middle_Ordovician_craters.jpg/770px-Middle_Ordovician_crater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8"/>
          <a:stretch/>
        </p:blipFill>
        <p:spPr bwMode="auto">
          <a:xfrm>
            <a:off x="7949007" y="2950863"/>
            <a:ext cx="4242993" cy="397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bestplaces.net/images/city/Decorah_IA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6" b="14272"/>
          <a:stretch/>
        </p:blipFill>
        <p:spPr bwMode="auto">
          <a:xfrm>
            <a:off x="0" y="1933344"/>
            <a:ext cx="2429695" cy="215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d1jqu7g1y74ds1.cloudfront.net/wp-content/uploads/2013/03/Decorah_perspective_view-3-580x39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019" y="13152"/>
            <a:ext cx="4250981" cy="297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26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Ordovician Life: Warm shallow seas = </a:t>
            </a:r>
            <a:r>
              <a:rPr lang="en-US" dirty="0" smtClean="0">
                <a:sym typeface="Wingdings" panose="05000000000000000000" pitchFamily="2" charset="2"/>
              </a:rPr>
              <a:t> Life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4832" y="2178376"/>
            <a:ext cx="4698358" cy="440530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Brachiopods</a:t>
            </a:r>
          </a:p>
          <a:p>
            <a:r>
              <a:rPr lang="en-US" dirty="0" smtClean="0"/>
              <a:t>Bryozoans</a:t>
            </a:r>
          </a:p>
          <a:p>
            <a:r>
              <a:rPr lang="en-US" dirty="0" smtClean="0"/>
              <a:t>Corals</a:t>
            </a:r>
          </a:p>
          <a:p>
            <a:r>
              <a:rPr lang="en-US" dirty="0" err="1" smtClean="0"/>
              <a:t>Receptaculitides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Mullusks</a:t>
            </a:r>
            <a:r>
              <a:rPr lang="en-US" dirty="0" smtClean="0"/>
              <a:t> </a:t>
            </a:r>
          </a:p>
          <a:p>
            <a:r>
              <a:rPr lang="en-US" dirty="0" smtClean="0"/>
              <a:t>Worms</a:t>
            </a:r>
          </a:p>
          <a:p>
            <a:r>
              <a:rPr lang="en-US" dirty="0" smtClean="0"/>
              <a:t>Arthropods </a:t>
            </a:r>
          </a:p>
          <a:p>
            <a:r>
              <a:rPr lang="en-US" dirty="0" smtClean="0"/>
              <a:t>Echinoderms</a:t>
            </a:r>
          </a:p>
          <a:p>
            <a:r>
              <a:rPr lang="en-US" dirty="0" err="1" smtClean="0"/>
              <a:t>Graptolities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Conodonts</a:t>
            </a:r>
            <a:endParaRPr lang="en-US" dirty="0"/>
          </a:p>
        </p:txBody>
      </p:sp>
      <p:pic>
        <p:nvPicPr>
          <p:cNvPr id="10242" name="Picture 2" descr="http://www.sciencebuzz.org/sites/default/files/images/fossil_brachiopod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037" y="2019880"/>
            <a:ext cx="4700588" cy="312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geology.gsapubs.org/content/34/11/969/F2.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910" y="2019880"/>
            <a:ext cx="3819017" cy="481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2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of </a:t>
            </a:r>
            <a:r>
              <a:rPr lang="en-US" dirty="0" err="1" smtClean="0"/>
              <a:t>Dolomitization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" name="Content Placeholder 9"/>
          <p:cNvPicPr>
            <a:picLocks noGrp="1"/>
          </p:cNvPicPr>
          <p:nvPr>
            <p:ph sz="half" idx="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0" t="21001" r="18205" b="57107"/>
          <a:stretch/>
        </p:blipFill>
        <p:spPr bwMode="auto">
          <a:xfrm rot="10800000">
            <a:off x="6278880" y="3645408"/>
            <a:ext cx="5913120" cy="32125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Content Placeholder 8"/>
          <p:cNvPicPr>
            <a:picLocks noGrp="1"/>
          </p:cNvPicPr>
          <p:nvPr>
            <p:ph sz="half"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50124" r="17820" b="23428"/>
          <a:stretch/>
        </p:blipFill>
        <p:spPr bwMode="auto">
          <a:xfrm rot="10800000">
            <a:off x="0" y="2094660"/>
            <a:ext cx="6486144" cy="38306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15432" y="2094659"/>
            <a:ext cx="4965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CaCO3</a:t>
            </a:r>
          </a:p>
          <a:p>
            <a:r>
              <a:rPr lang="en-US" sz="2400" dirty="0" smtClean="0"/>
              <a:t>	Mg replaces some Ca</a:t>
            </a:r>
          </a:p>
          <a:p>
            <a:r>
              <a:rPr lang="en-US" sz="2400" dirty="0" smtClean="0"/>
              <a:t> 			</a:t>
            </a:r>
            <a:r>
              <a:rPr lang="en-US" sz="2400" dirty="0" err="1" smtClean="0"/>
              <a:t>CaMg</a:t>
            </a:r>
            <a:r>
              <a:rPr lang="en-US" sz="2400" dirty="0" smtClean="0"/>
              <a:t>(CO3)2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0779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Silurian – Dolomite and Carbonate Mounds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2"/>
            <a:ext cx="11206880" cy="438197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Six Dolomite and two limestone formations, that provide the foundation for many of Eastern Iowa’s State parks.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There are five marine Transgression to Regression phases recorded in Iowa’s Silurian Formations.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These Silurian rocks have great economic value (agricultural lime, road aggregate, aggregate for concrete, building stone and as bedrock aquifers.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Towards the end of the Silurian there was another period of weathering and erosion that created an unconformity between the Silurian and Devonian.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582656" y="693532"/>
            <a:ext cx="1609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419 Ma</a:t>
            </a:r>
          </a:p>
          <a:p>
            <a:pPr algn="ctr"/>
            <a:r>
              <a:rPr lang="en-US" sz="2400" dirty="0" smtClean="0"/>
              <a:t>To</a:t>
            </a:r>
          </a:p>
          <a:p>
            <a:pPr algn="ctr"/>
            <a:r>
              <a:rPr lang="en-US" sz="2400" dirty="0" smtClean="0"/>
              <a:t>443 Ma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1216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 descr="page 47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5"/>
          <a:stretch/>
        </p:blipFill>
        <p:spPr>
          <a:xfrm>
            <a:off x="-1" y="0"/>
            <a:ext cx="12192001" cy="689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0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Silurian stratigraphy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2"/>
            <a:ext cx="5104254" cy="4242831"/>
          </a:xfrm>
        </p:spPr>
        <p:txBody>
          <a:bodyPr>
            <a:normAutofit/>
          </a:bodyPr>
          <a:lstStyle/>
          <a:p>
            <a:r>
              <a:rPr lang="en-US" dirty="0" err="1" smtClean="0"/>
              <a:t>Dolostone</a:t>
            </a:r>
            <a:r>
              <a:rPr lang="en-US" dirty="0" smtClean="0"/>
              <a:t> formations</a:t>
            </a:r>
          </a:p>
          <a:p>
            <a:pPr lvl="1"/>
            <a:r>
              <a:rPr lang="en-US" dirty="0" err="1" smtClean="0"/>
              <a:t>Mosalem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Tete</a:t>
            </a:r>
            <a:r>
              <a:rPr lang="en-US" dirty="0" smtClean="0"/>
              <a:t> des </a:t>
            </a:r>
            <a:r>
              <a:rPr lang="en-US" dirty="0" err="1" smtClean="0"/>
              <a:t>Morts</a:t>
            </a:r>
            <a:endParaRPr lang="en-US" dirty="0" smtClean="0"/>
          </a:p>
          <a:p>
            <a:pPr lvl="1"/>
            <a:r>
              <a:rPr lang="en-US" dirty="0" smtClean="0"/>
              <a:t>Blanding</a:t>
            </a:r>
          </a:p>
          <a:p>
            <a:pPr lvl="1"/>
            <a:r>
              <a:rPr lang="en-US" dirty="0" smtClean="0"/>
              <a:t>Hopkinton </a:t>
            </a:r>
          </a:p>
          <a:p>
            <a:pPr lvl="1"/>
            <a:r>
              <a:rPr lang="en-US" dirty="0" smtClean="0"/>
              <a:t>Scotch Grove</a:t>
            </a:r>
          </a:p>
          <a:p>
            <a:pPr lvl="1"/>
            <a:r>
              <a:rPr lang="en-US" dirty="0" smtClean="0"/>
              <a:t>Gower 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Limestone formations</a:t>
            </a:r>
            <a:endParaRPr lang="en-US" dirty="0"/>
          </a:p>
          <a:p>
            <a:pPr lvl="1"/>
            <a:r>
              <a:rPr lang="en-US" dirty="0" err="1" smtClean="0"/>
              <a:t>Waucoma</a:t>
            </a:r>
            <a:endParaRPr lang="en-US" dirty="0" smtClean="0"/>
          </a:p>
          <a:p>
            <a:pPr lvl="1"/>
            <a:r>
              <a:rPr lang="en-US" dirty="0" smtClean="0"/>
              <a:t>Le Porte City 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9" t="3764" r="22949" b="31055"/>
          <a:stretch/>
        </p:blipFill>
        <p:spPr bwMode="auto">
          <a:xfrm>
            <a:off x="7692887" y="0"/>
            <a:ext cx="4499113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69088" y="864705"/>
            <a:ext cx="967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Brian </a:t>
            </a:r>
          </a:p>
          <a:p>
            <a:r>
              <a:rPr lang="en-US" sz="2000" dirty="0" err="1" smtClean="0">
                <a:solidFill>
                  <a:schemeClr val="bg1"/>
                </a:solidFill>
              </a:rPr>
              <a:t>Witzke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67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Holocene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About the past 11,200 years</a:t>
            </a:r>
          </a:p>
          <a:p>
            <a:pPr lvl="1"/>
            <a:r>
              <a:rPr lang="en-US" dirty="0" smtClean="0"/>
              <a:t>North America was populated</a:t>
            </a:r>
          </a:p>
          <a:p>
            <a:pPr lvl="1"/>
            <a:r>
              <a:rPr lang="en-US" dirty="0" smtClean="0"/>
              <a:t>Civilizations have come and gone</a:t>
            </a:r>
          </a:p>
          <a:p>
            <a:pPr lvl="1"/>
            <a:r>
              <a:rPr lang="en-US" dirty="0" smtClean="0"/>
              <a:t>Volcanoes have erupted </a:t>
            </a:r>
          </a:p>
          <a:p>
            <a:pPr lvl="1"/>
            <a:r>
              <a:rPr lang="en-US" dirty="0" smtClean="0"/>
              <a:t>Glaciers have melted</a:t>
            </a:r>
          </a:p>
          <a:p>
            <a:pPr lvl="1"/>
            <a:r>
              <a:rPr lang="en-US" dirty="0" smtClean="0"/>
              <a:t>Atmospheric Carbon dioxide has skyrocketed </a:t>
            </a:r>
          </a:p>
          <a:p>
            <a:pPr lvl="1"/>
            <a:r>
              <a:rPr lang="en-US" dirty="0" smtClean="0"/>
              <a:t>The Cubs won </a:t>
            </a:r>
            <a:r>
              <a:rPr lang="en-US" dirty="0"/>
              <a:t>2</a:t>
            </a:r>
            <a:r>
              <a:rPr lang="en-US" dirty="0" smtClean="0"/>
              <a:t> World Series…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035558" y="2308918"/>
            <a:ext cx="5662456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8800" dirty="0" smtClean="0"/>
              <a:t>About 1.1 minutes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325587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Hopkinton Formation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4262710"/>
          </a:xfrm>
        </p:spPr>
        <p:txBody>
          <a:bodyPr/>
          <a:lstStyle/>
          <a:p>
            <a:r>
              <a:rPr lang="en-US" dirty="0" smtClean="0"/>
              <a:t>Common in eastern Iowa</a:t>
            </a:r>
          </a:p>
          <a:p>
            <a:r>
              <a:rPr lang="en-US" dirty="0" smtClean="0"/>
              <a:t>Very-fine to coarsely crystalline </a:t>
            </a:r>
            <a:r>
              <a:rPr lang="en-US" dirty="0" err="1" smtClean="0"/>
              <a:t>dolostones</a:t>
            </a:r>
            <a:r>
              <a:rPr lang="en-US" dirty="0" smtClean="0"/>
              <a:t> with areas of nodular </a:t>
            </a:r>
            <a:r>
              <a:rPr lang="en-US" dirty="0" err="1" smtClean="0"/>
              <a:t>chert</a:t>
            </a:r>
            <a:endParaRPr lang="en-US" dirty="0" smtClean="0"/>
          </a:p>
          <a:p>
            <a:r>
              <a:rPr lang="en-US" dirty="0" smtClean="0"/>
              <a:t>Contains four members</a:t>
            </a:r>
          </a:p>
          <a:p>
            <a:pPr lvl="1"/>
            <a:r>
              <a:rPr lang="en-US" dirty="0" smtClean="0"/>
              <a:t>Sweeney</a:t>
            </a:r>
          </a:p>
          <a:p>
            <a:pPr lvl="1"/>
            <a:r>
              <a:rPr lang="en-US" dirty="0" smtClean="0"/>
              <a:t>Marcus</a:t>
            </a:r>
          </a:p>
          <a:p>
            <a:pPr lvl="1"/>
            <a:r>
              <a:rPr lang="en-US" dirty="0" smtClean="0"/>
              <a:t>Farmers Creek</a:t>
            </a:r>
          </a:p>
          <a:p>
            <a:pPr lvl="1"/>
            <a:r>
              <a:rPr lang="en-US" dirty="0" smtClean="0"/>
              <a:t>Picture Rock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783" y="0"/>
            <a:ext cx="5135217" cy="6846957"/>
          </a:xfrm>
        </p:spPr>
      </p:pic>
    </p:spTree>
    <p:extLst>
      <p:ext uri="{BB962C8B-B14F-4D97-AF65-F5344CB8AC3E}">
        <p14:creationId xmlns:p14="http://schemas.microsoft.com/office/powerpoint/2010/main" val="263975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Parks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Maquaketa</a:t>
            </a:r>
            <a:r>
              <a:rPr lang="en-US" dirty="0" smtClean="0"/>
              <a:t> Caves State Park</a:t>
            </a:r>
          </a:p>
          <a:p>
            <a:r>
              <a:rPr lang="en-US" dirty="0" smtClean="0"/>
              <a:t>Backbone State Park</a:t>
            </a:r>
          </a:p>
          <a:p>
            <a:r>
              <a:rPr lang="en-US" dirty="0" smtClean="0"/>
              <a:t>Mississippi Palisades State Park</a:t>
            </a:r>
          </a:p>
          <a:p>
            <a:r>
              <a:rPr lang="en-US" dirty="0" smtClean="0"/>
              <a:t>Picture Rock County Park (Jones Co.)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5" r="9684" b="29746"/>
          <a:stretch/>
        </p:blipFill>
        <p:spPr>
          <a:xfrm>
            <a:off x="6013174" y="2436265"/>
            <a:ext cx="5696756" cy="3725997"/>
          </a:xfrm>
        </p:spPr>
      </p:pic>
    </p:spTree>
    <p:extLst>
      <p:ext uri="{BB962C8B-B14F-4D97-AF65-F5344CB8AC3E}">
        <p14:creationId xmlns:p14="http://schemas.microsoft.com/office/powerpoint/2010/main" val="285354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Scotch Grove Formation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2082346"/>
            <a:ext cx="7732642" cy="3599316"/>
          </a:xfrm>
        </p:spPr>
        <p:txBody>
          <a:bodyPr/>
          <a:lstStyle/>
          <a:p>
            <a:r>
              <a:rPr lang="en-US" dirty="0" smtClean="0"/>
              <a:t>Overlies the Hopkinton Fm. as </a:t>
            </a:r>
            <a:r>
              <a:rPr lang="en-US" dirty="0" err="1" smtClean="0"/>
              <a:t>dolostone</a:t>
            </a:r>
            <a:r>
              <a:rPr lang="en-US" dirty="0" smtClean="0"/>
              <a:t> with cherty intervals </a:t>
            </a:r>
          </a:p>
          <a:p>
            <a:r>
              <a:rPr lang="en-US" dirty="0" smtClean="0"/>
              <a:t>Represented by the natural bridge feature at </a:t>
            </a:r>
            <a:r>
              <a:rPr lang="en-US" dirty="0" err="1" smtClean="0"/>
              <a:t>Maq</a:t>
            </a:r>
            <a:r>
              <a:rPr lang="en-US" dirty="0" smtClean="0"/>
              <a:t>. Caves State Park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58"/>
          <a:stretch/>
        </p:blipFill>
        <p:spPr>
          <a:xfrm rot="5400000">
            <a:off x="6499086" y="1233557"/>
            <a:ext cx="6926471" cy="4459357"/>
          </a:xfrm>
        </p:spPr>
      </p:pic>
      <p:pic>
        <p:nvPicPr>
          <p:cNvPr id="1026" name="Picture 2" descr="http://www.netl.doe.gov/Image%20Library/technologies/oil-gas/petroleum/projects/ep/improvedrec/DesertCrkFaci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" t="3885" r="2275" b="11423"/>
          <a:stretch/>
        </p:blipFill>
        <p:spPr bwMode="auto">
          <a:xfrm>
            <a:off x="621376" y="3667539"/>
            <a:ext cx="7111266" cy="31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1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53" y="723732"/>
            <a:ext cx="9613861" cy="1080938"/>
          </a:xfrm>
        </p:spPr>
        <p:txBody>
          <a:bodyPr/>
          <a:lstStyle/>
          <a:p>
            <a:r>
              <a:rPr lang="en-US" dirty="0" smtClean="0"/>
              <a:t>Anamosa </a:t>
            </a:r>
            <a:r>
              <a:rPr lang="en-US" dirty="0" err="1" smtClean="0"/>
              <a:t>Facies</a:t>
            </a:r>
            <a:r>
              <a:rPr lang="en-US" dirty="0" smtClean="0"/>
              <a:t> – Ideal building stone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4352162"/>
          </a:xfrm>
        </p:spPr>
        <p:txBody>
          <a:bodyPr>
            <a:normAutofit/>
          </a:bodyPr>
          <a:lstStyle/>
          <a:p>
            <a:r>
              <a:rPr lang="en-US" dirty="0" smtClean="0"/>
              <a:t>Uniform bedding</a:t>
            </a:r>
          </a:p>
          <a:p>
            <a:r>
              <a:rPr lang="en-US" dirty="0" smtClean="0"/>
              <a:t>Fine consistent texture </a:t>
            </a:r>
          </a:p>
          <a:p>
            <a:r>
              <a:rPr lang="en-US" dirty="0" smtClean="0"/>
              <a:t>Used for many of Iowa’s early buildings </a:t>
            </a:r>
          </a:p>
          <a:p>
            <a:pPr lvl="1"/>
            <a:r>
              <a:rPr lang="en-US" dirty="0" smtClean="0"/>
              <a:t>Rock Island Arsenal (IL) </a:t>
            </a:r>
          </a:p>
          <a:p>
            <a:pPr lvl="1"/>
            <a:r>
              <a:rPr lang="en-US" dirty="0" smtClean="0"/>
              <a:t>Anamosa Prison</a:t>
            </a:r>
          </a:p>
          <a:p>
            <a:pPr lvl="1"/>
            <a:r>
              <a:rPr lang="en-US" dirty="0" smtClean="0"/>
              <a:t>Stone City, IA </a:t>
            </a:r>
          </a:p>
          <a:p>
            <a:pPr lvl="1"/>
            <a:r>
              <a:rPr lang="en-US" dirty="0" smtClean="0"/>
              <a:t>Cornell College</a:t>
            </a:r>
          </a:p>
          <a:p>
            <a:pPr lvl="1"/>
            <a:r>
              <a:rPr lang="en-US" dirty="0" smtClean="0"/>
              <a:t>Herbert Hoover Presidential Lib. </a:t>
            </a:r>
          </a:p>
          <a:p>
            <a:pPr lvl="1"/>
            <a:r>
              <a:rPr lang="en-US" dirty="0" smtClean="0"/>
              <a:t>Three large buildings in downtown Minneapolis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23703" y="1489702"/>
            <a:ext cx="6871421" cy="386517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8687" y="3567031"/>
            <a:ext cx="4212439" cy="236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2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Silurian Life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Colonial corals</a:t>
            </a:r>
          </a:p>
          <a:p>
            <a:pPr lvl="1"/>
            <a:r>
              <a:rPr lang="en-US" dirty="0" err="1" smtClean="0"/>
              <a:t>Favosites</a:t>
            </a:r>
            <a:endParaRPr lang="en-US" dirty="0" smtClean="0"/>
          </a:p>
          <a:p>
            <a:pPr lvl="1"/>
            <a:r>
              <a:rPr lang="en-US" dirty="0" err="1" smtClean="0"/>
              <a:t>Halysites</a:t>
            </a:r>
            <a:endParaRPr lang="en-US" dirty="0" smtClean="0"/>
          </a:p>
          <a:p>
            <a:r>
              <a:rPr lang="en-US" dirty="0" smtClean="0"/>
              <a:t>Solitary corals</a:t>
            </a:r>
          </a:p>
          <a:p>
            <a:r>
              <a:rPr lang="en-US" dirty="0" smtClean="0"/>
              <a:t>Brachiopods</a:t>
            </a:r>
          </a:p>
          <a:p>
            <a:r>
              <a:rPr lang="en-US" dirty="0" err="1" smtClean="0"/>
              <a:t>Algea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35661" r="26026" b="13918"/>
          <a:stretch/>
        </p:blipFill>
        <p:spPr bwMode="auto">
          <a:xfrm rot="10800000">
            <a:off x="5784574" y="-1"/>
            <a:ext cx="6407426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1600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Applied paleontology 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08" t="3467" r="13974" b="39079"/>
          <a:stretch/>
        </p:blipFill>
        <p:spPr bwMode="auto">
          <a:xfrm rot="-60000">
            <a:off x="7285552" y="42554"/>
            <a:ext cx="4936435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http://www.humboldt.edu/natmus/lifeThroughTime/Silurian.web/S9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92" y="2071329"/>
            <a:ext cx="5942969" cy="467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Devonian – A Marine Extravaganza </a:t>
            </a:r>
            <a:r>
              <a:rPr lang="en-US" dirty="0" smtClean="0">
                <a:sym typeface="Wingdings" panose="05000000000000000000" pitchFamily="2" charset="2"/>
              </a:rPr>
              <a:t>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2"/>
            <a:ext cx="11097550" cy="434222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Devonian System contains 13 formations. </a:t>
            </a:r>
          </a:p>
          <a:p>
            <a:r>
              <a:rPr lang="en-US" sz="2800" dirty="0" smtClean="0"/>
              <a:t>Economically valuable resource for road and concrete aggregate in eastern Iowa and gypsum is mined southeastern and north-central Iowa for Portland Cement.  </a:t>
            </a:r>
          </a:p>
          <a:p>
            <a:r>
              <a:rPr lang="en-US" sz="2800" dirty="0" smtClean="0"/>
              <a:t>The Devonian System also serves as an important aquifer/water source for eastern and north-central Iowa. </a:t>
            </a:r>
          </a:p>
          <a:p>
            <a:r>
              <a:rPr lang="en-US" sz="2800" dirty="0" smtClean="0"/>
              <a:t>These formations also contain significant and well preserved fossils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0595113" y="596348"/>
            <a:ext cx="15968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358 Ma</a:t>
            </a:r>
          </a:p>
          <a:p>
            <a:pPr algn="ctr"/>
            <a:r>
              <a:rPr lang="en-US" sz="2800" dirty="0" smtClean="0"/>
              <a:t>To </a:t>
            </a:r>
          </a:p>
          <a:p>
            <a:pPr algn="ctr"/>
            <a:r>
              <a:rPr lang="en-US" sz="2800" dirty="0" smtClean="0"/>
              <a:t>419 Ma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2680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 descr="page 47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5"/>
          <a:stretch/>
        </p:blipFill>
        <p:spPr>
          <a:xfrm>
            <a:off x="-1" y="0"/>
            <a:ext cx="12192001" cy="689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7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stratigraphy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93642" y="1955984"/>
            <a:ext cx="4698358" cy="3599316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95" t="3467" r="12948" b="68400"/>
          <a:stretch/>
        </p:blipFill>
        <p:spPr bwMode="auto">
          <a:xfrm>
            <a:off x="0" y="1955984"/>
            <a:ext cx="7493642" cy="4902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9052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Little Cedar 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607" y="2207664"/>
            <a:ext cx="5531636" cy="3599316"/>
          </a:xfrm>
        </p:spPr>
        <p:txBody>
          <a:bodyPr/>
          <a:lstStyle/>
          <a:p>
            <a:r>
              <a:rPr lang="en-US" dirty="0" smtClean="0"/>
              <a:t>Basal Fm. of the Cedar Valley Group</a:t>
            </a:r>
          </a:p>
          <a:p>
            <a:r>
              <a:rPr lang="en-US" dirty="0" smtClean="0"/>
              <a:t>Solon Member is mostly limestone with abundant fossils</a:t>
            </a:r>
          </a:p>
          <a:p>
            <a:r>
              <a:rPr lang="en-US" dirty="0" smtClean="0"/>
              <a:t>Rapid Member fine-grained argillaceous limestone that is also fossil rich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9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54" t="4062" r="15513" b="61961"/>
          <a:stretch/>
        </p:blipFill>
        <p:spPr bwMode="auto">
          <a:xfrm>
            <a:off x="5675243" y="1967778"/>
            <a:ext cx="6516758" cy="48902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1780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903" y="914400"/>
            <a:ext cx="9884279" cy="9197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Unconformities (Gaps in time, ‘missing pages’)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846" y="2389425"/>
            <a:ext cx="4354134" cy="359931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A. Geologic strata never formed OR deposited</a:t>
            </a:r>
          </a:p>
          <a:p>
            <a:pPr marL="0" indent="0">
              <a:buNone/>
            </a:pPr>
            <a:r>
              <a:rPr lang="en-US" dirty="0" smtClean="0"/>
              <a:t>B. Geologic strata were formed and/or deposited, but were partially or completed eroded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421" y="1974758"/>
            <a:ext cx="5854262" cy="498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6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Lithograph City 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2207" y="2288354"/>
            <a:ext cx="6744210" cy="4271471"/>
          </a:xfrm>
        </p:spPr>
        <p:txBody>
          <a:bodyPr/>
          <a:lstStyle/>
          <a:p>
            <a:r>
              <a:rPr lang="en-US" dirty="0" smtClean="0"/>
              <a:t>An extremely fine grained / pure limestone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Used for Lithography in the early 1900. Lithography City – Floyd-Mitchell county line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Quarried extensively for road and concrete aggregate as well as Portland Cement </a:t>
            </a:r>
            <a:endParaRPr lang="en-US" dirty="0"/>
          </a:p>
        </p:txBody>
      </p:sp>
      <p:pic>
        <p:nvPicPr>
          <p:cNvPr id="10244" name="Picture 4" descr="http://1.bp.blogspot.com/_kfV6R2EY3IQ/TJzrDHGqQ6I/AAAAAAAAABM/6jf6w50bTWk/s1600/DEB_PRINTING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043" y="1968343"/>
            <a:ext cx="4687957" cy="488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38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Devonian Life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6" t="4260" r="25384" b="24516"/>
          <a:stretch/>
        </p:blipFill>
        <p:spPr bwMode="auto">
          <a:xfrm>
            <a:off x="7325139" y="0"/>
            <a:ext cx="4866861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Content Placeholder 6"/>
          <p:cNvPicPr>
            <a:picLocks noGrp="1"/>
          </p:cNvPicPr>
          <p:nvPr>
            <p:ph sz="half"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56" t="35562" r="26154" b="13224"/>
          <a:stretch/>
        </p:blipFill>
        <p:spPr bwMode="auto">
          <a:xfrm rot="10800000">
            <a:off x="1172815" y="1978991"/>
            <a:ext cx="5396949" cy="48790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8890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Devonian Life</a:t>
            </a:r>
            <a:endParaRPr lang="en-US" dirty="0"/>
          </a:p>
        </p:txBody>
      </p:sp>
      <p:pic>
        <p:nvPicPr>
          <p:cNvPr id="11266" name="Picture 2" descr="http://www.enchantedlearning.com/dgifs/Dunkleosteus_bw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6025"/>
            <a:ext cx="5492769" cy="333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blog.everythingdinosaur.co.uk/wp-content/uploads/2013/03/dunkleosteu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507" y="5179308"/>
            <a:ext cx="5142811" cy="167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astrobio.net/images/galleryimages_images/Gallery_Image_67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68" y="-1"/>
            <a:ext cx="6745232" cy="517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18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56"/>
          <a:stretch/>
        </p:blipFill>
        <p:spPr>
          <a:xfrm rot="5400000">
            <a:off x="1569942" y="1182329"/>
            <a:ext cx="488318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876" y="683951"/>
            <a:ext cx="9613861" cy="1080938"/>
          </a:xfrm>
        </p:spPr>
        <p:txBody>
          <a:bodyPr/>
          <a:lstStyle/>
          <a:p>
            <a:r>
              <a:rPr lang="en-US" dirty="0" smtClean="0"/>
              <a:t>Devonian Life – Via the Devonian Fossil Gorge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1"/>
          <a:stretch/>
        </p:blipFill>
        <p:spPr>
          <a:xfrm>
            <a:off x="3942710" y="1764889"/>
            <a:ext cx="4697412" cy="284644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" t="21921" r="4404"/>
          <a:stretch/>
        </p:blipFill>
        <p:spPr>
          <a:xfrm>
            <a:off x="0" y="1764889"/>
            <a:ext cx="3942710" cy="262808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16645" y="2401528"/>
            <a:ext cx="5093110" cy="381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3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Carboniferous – Mississippian – Last major sea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605052" y="606287"/>
            <a:ext cx="15869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323 Ma</a:t>
            </a:r>
            <a:endParaRPr lang="en-US" sz="2800" dirty="0"/>
          </a:p>
          <a:p>
            <a:pPr algn="ctr"/>
            <a:r>
              <a:rPr lang="en-US" sz="2800" dirty="0" smtClean="0"/>
              <a:t>To </a:t>
            </a:r>
          </a:p>
          <a:p>
            <a:pPr algn="ctr"/>
            <a:r>
              <a:rPr lang="en-US" sz="2800" dirty="0" smtClean="0"/>
              <a:t>358 Ma</a:t>
            </a:r>
            <a:endParaRPr lang="en-US" sz="2800" dirty="0"/>
          </a:p>
        </p:txBody>
      </p:sp>
      <p:pic>
        <p:nvPicPr>
          <p:cNvPr id="6" name="Content Placeholder 3" descr="page 476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5"/>
          <a:stretch/>
        </p:blipFill>
        <p:spPr>
          <a:xfrm>
            <a:off x="0" y="1991282"/>
            <a:ext cx="10422194" cy="480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Unconformities in Iowa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Base of Cambrian </a:t>
            </a:r>
          </a:p>
          <a:p>
            <a:r>
              <a:rPr lang="en-US" dirty="0" smtClean="0"/>
              <a:t>Within Ordovician </a:t>
            </a:r>
          </a:p>
          <a:p>
            <a:r>
              <a:rPr lang="en-US" dirty="0" smtClean="0"/>
              <a:t>Base of Devonian </a:t>
            </a:r>
          </a:p>
          <a:p>
            <a:r>
              <a:rPr lang="en-US" dirty="0" smtClean="0"/>
              <a:t>Between the Mississippian and Pennsylvanian</a:t>
            </a:r>
          </a:p>
          <a:p>
            <a:r>
              <a:rPr lang="en-US" dirty="0" smtClean="0"/>
              <a:t>Between the Jurassic and Cretaceous </a:t>
            </a:r>
          </a:p>
          <a:p>
            <a:r>
              <a:rPr lang="en-US" dirty="0"/>
              <a:t>Iowa does not have any exposed rocks dating to the Permian or Triassic 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83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 of Geologic Time Names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19" y="2336872"/>
            <a:ext cx="5209203" cy="4211411"/>
          </a:xfrm>
        </p:spPr>
        <p:txBody>
          <a:bodyPr>
            <a:normAutofit/>
          </a:bodyPr>
          <a:lstStyle/>
          <a:p>
            <a:r>
              <a:rPr lang="en-US" dirty="0" smtClean="0"/>
              <a:t>Use of tribal names</a:t>
            </a:r>
          </a:p>
          <a:p>
            <a:pPr lvl="1"/>
            <a:r>
              <a:rPr lang="en-US" dirty="0" smtClean="0"/>
              <a:t>Ordovician – </a:t>
            </a:r>
            <a:r>
              <a:rPr lang="en-US" dirty="0" err="1" smtClean="0"/>
              <a:t>Ordovices</a:t>
            </a:r>
            <a:r>
              <a:rPr lang="en-US" dirty="0" smtClean="0"/>
              <a:t> (historic Welsh tribe that was the last to submit to the Romans. </a:t>
            </a:r>
          </a:p>
          <a:p>
            <a:pPr lvl="1"/>
            <a:r>
              <a:rPr lang="en-US" dirty="0" smtClean="0"/>
              <a:t>Silurian – </a:t>
            </a:r>
            <a:r>
              <a:rPr lang="en-US" dirty="0" err="1" smtClean="0"/>
              <a:t>Silures</a:t>
            </a:r>
            <a:r>
              <a:rPr lang="en-US" dirty="0" smtClean="0"/>
              <a:t> (ancient Wales tribe)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Geographic localities </a:t>
            </a:r>
          </a:p>
          <a:p>
            <a:pPr lvl="1"/>
            <a:r>
              <a:rPr lang="en-US" dirty="0" smtClean="0"/>
              <a:t>Cambrian – Cambria (Roman name for Wales)</a:t>
            </a:r>
          </a:p>
          <a:p>
            <a:pPr lvl="1"/>
            <a:r>
              <a:rPr lang="en-US" dirty="0" smtClean="0"/>
              <a:t>Devonian – Region of Devonshire England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0136" y="2333669"/>
            <a:ext cx="4700058" cy="359931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26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53228"/>
            <a:ext cx="11543070" cy="10809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What do we use to interpret Iowa Geologic History? </a:t>
            </a:r>
            <a:endParaRPr lang="en-U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9" y="2067696"/>
            <a:ext cx="10060353" cy="4700852"/>
          </a:xfrm>
        </p:spPr>
      </p:pic>
    </p:spTree>
    <p:extLst>
      <p:ext uri="{BB962C8B-B14F-4D97-AF65-F5344CB8AC3E}">
        <p14:creationId xmlns:p14="http://schemas.microsoft.com/office/powerpoint/2010/main" val="342874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TC104033917[[fn=Berlin]]</Template>
  <TotalTime>3254</TotalTime>
  <Words>1638</Words>
  <Application>Microsoft Office PowerPoint</Application>
  <PresentationFormat>Widescreen</PresentationFormat>
  <Paragraphs>310</Paragraphs>
  <Slides>64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1" baseType="lpstr">
      <vt:lpstr>Arial</vt:lpstr>
      <vt:lpstr>Calibri</vt:lpstr>
      <vt:lpstr>Comic Sans MS</vt:lpstr>
      <vt:lpstr>Times New Roman</vt:lpstr>
      <vt:lpstr>Trebuchet MS</vt:lpstr>
      <vt:lpstr>Wingdings</vt:lpstr>
      <vt:lpstr>Berlin</vt:lpstr>
      <vt:lpstr>Iowa’s Bedrock</vt:lpstr>
      <vt:lpstr>PowerPoint Presentation</vt:lpstr>
      <vt:lpstr>Geologic  Time</vt:lpstr>
      <vt:lpstr>PowerPoint Presentation</vt:lpstr>
      <vt:lpstr>The Holocene</vt:lpstr>
      <vt:lpstr>Unconformities (Gaps in time, ‘missing pages’) </vt:lpstr>
      <vt:lpstr>Major Unconformities in Iowa</vt:lpstr>
      <vt:lpstr>Origin of Geologic Time Names</vt:lpstr>
      <vt:lpstr>What do we use to interpret Iowa Geologic History? </vt:lpstr>
      <vt:lpstr>Precambrian – The Oldest Rocks</vt:lpstr>
      <vt:lpstr>PowerPoint Presentation</vt:lpstr>
      <vt:lpstr>Extended concept (Igneous Intrusive vs Extrusive rocks)</vt:lpstr>
      <vt:lpstr>PowerPoint Presentation</vt:lpstr>
      <vt:lpstr>Regional Basement Structure</vt:lpstr>
      <vt:lpstr>Iowa’s Igneous &amp; Metamorphic ‘Basement’</vt:lpstr>
      <vt:lpstr>The Eischeid Well –  Iowa’s Deepest Drilled Well</vt:lpstr>
      <vt:lpstr>Duluth Complex &amp; North shore  Lake Superior </vt:lpstr>
      <vt:lpstr>PowerPoint Presentation</vt:lpstr>
      <vt:lpstr>BIF</vt:lpstr>
      <vt:lpstr>PowerPoint Presentation</vt:lpstr>
      <vt:lpstr>Sioux Quartzite</vt:lpstr>
      <vt:lpstr>Sioux Quartzite </vt:lpstr>
      <vt:lpstr>Pipestone</vt:lpstr>
      <vt:lpstr>Iowa’s Paleozoic  </vt:lpstr>
      <vt:lpstr>Concept – Transgressive vs. Regressive Seas</vt:lpstr>
      <vt:lpstr>Cambrian – Sandy Marine Shelves &amp; Shorelines</vt:lpstr>
      <vt:lpstr>PowerPoint Presentation</vt:lpstr>
      <vt:lpstr>Late Cambrian Sandstone</vt:lpstr>
      <vt:lpstr>Concept of Geologic Formations</vt:lpstr>
      <vt:lpstr>Stratigraphy – The science of rock layers</vt:lpstr>
      <vt:lpstr>Correlation </vt:lpstr>
      <vt:lpstr>Relative dating - Law of Superposition </vt:lpstr>
      <vt:lpstr>The Jordan Sandstone</vt:lpstr>
      <vt:lpstr>Location </vt:lpstr>
      <vt:lpstr>Cambrian Life</vt:lpstr>
      <vt:lpstr>Ordovician – Warm, Shallow Seas</vt:lpstr>
      <vt:lpstr>PowerPoint Presentation</vt:lpstr>
      <vt:lpstr>Ordovician stratigraphy</vt:lpstr>
      <vt:lpstr>St. Peter Formation </vt:lpstr>
      <vt:lpstr>Galena Group</vt:lpstr>
      <vt:lpstr>How does Galena &amp; Zinc form in Limestone? </vt:lpstr>
      <vt:lpstr>Lead and Zinc Mining 1788-1810</vt:lpstr>
      <vt:lpstr>Maquoketa Formation </vt:lpstr>
      <vt:lpstr>Decorah Structure</vt:lpstr>
      <vt:lpstr>Ordovician Life: Warm shallow seas =  Life</vt:lpstr>
      <vt:lpstr>Process of Dolomitization </vt:lpstr>
      <vt:lpstr>Silurian – Dolomite and Carbonate Mounds</vt:lpstr>
      <vt:lpstr>PowerPoint Presentation</vt:lpstr>
      <vt:lpstr>Silurian stratigraphy</vt:lpstr>
      <vt:lpstr>Hopkinton Formation </vt:lpstr>
      <vt:lpstr>State Parks</vt:lpstr>
      <vt:lpstr>Scotch Grove Formation </vt:lpstr>
      <vt:lpstr>Anamosa Facies – Ideal building stone </vt:lpstr>
      <vt:lpstr>Silurian Life</vt:lpstr>
      <vt:lpstr>Applied paleontology </vt:lpstr>
      <vt:lpstr>Devonian – A Marine Extravaganza  </vt:lpstr>
      <vt:lpstr>PowerPoint Presentation</vt:lpstr>
      <vt:lpstr>Regional stratigraphy</vt:lpstr>
      <vt:lpstr>Little Cedar Formation</vt:lpstr>
      <vt:lpstr>Lithograph City Formation</vt:lpstr>
      <vt:lpstr>Devonian Life</vt:lpstr>
      <vt:lpstr>Devonian Life</vt:lpstr>
      <vt:lpstr>Devonian Life – Via the Devonian Fossil Gorge </vt:lpstr>
      <vt:lpstr>Carboniferous – Mississippian – Last major sea </vt:lpstr>
    </vt:vector>
  </TitlesOfParts>
  <Company>College of Humanities, Arts, and Sciences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Iowa’s Bedrock</dc:title>
  <dc:creator>Chad E Heinzel</dc:creator>
  <cp:lastModifiedBy>Chad E Heinzel</cp:lastModifiedBy>
  <cp:revision>97</cp:revision>
  <dcterms:created xsi:type="dcterms:W3CDTF">2014-03-18T22:01:50Z</dcterms:created>
  <dcterms:modified xsi:type="dcterms:W3CDTF">2019-09-02T12:32:25Z</dcterms:modified>
</cp:coreProperties>
</file>